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8" r:id="rId3"/>
    <p:sldId id="261" r:id="rId4"/>
    <p:sldId id="262" r:id="rId5"/>
    <p:sldId id="263" r:id="rId6"/>
    <p:sldId id="265" r:id="rId7"/>
    <p:sldId id="276" r:id="rId8"/>
    <p:sldId id="267" r:id="rId9"/>
    <p:sldId id="274" r:id="rId10"/>
    <p:sldId id="266" r:id="rId11"/>
    <p:sldId id="278" r:id="rId12"/>
    <p:sldId id="268" r:id="rId13"/>
    <p:sldId id="269" r:id="rId14"/>
    <p:sldId id="270" r:id="rId15"/>
    <p:sldId id="271" r:id="rId16"/>
    <p:sldId id="277" r:id="rId17"/>
    <p:sldId id="273" r:id="rId18"/>
    <p:sldId id="275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4"/>
    <p:restoredTop sz="94643"/>
  </p:normalViewPr>
  <p:slideViewPr>
    <p:cSldViewPr snapToGrid="0" snapToObjects="1">
      <p:cViewPr>
        <p:scale>
          <a:sx n="110" d="100"/>
          <a:sy n="110" d="100"/>
        </p:scale>
        <p:origin x="64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1D6687-5E1A-2644-ABC8-EDDB81335D9C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7E361-4A0D-5D40-B45B-A040F6E3B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05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(2/25/15 11:01) -----</a:t>
            </a:r>
          </a:p>
          <a:p>
            <a:r>
              <a:rPr lang="en-US" dirty="0"/>
              <a:t>Morphogen gradients</a:t>
            </a:r>
          </a:p>
          <a:p>
            <a:r>
              <a:rPr lang="en-US" dirty="0"/>
              <a:t>dorsal nfkb</a:t>
            </a:r>
          </a:p>
          <a:p>
            <a:r>
              <a:rPr lang="en-US" dirty="0"/>
              <a:t>hairy hes</a:t>
            </a:r>
          </a:p>
          <a:p>
            <a:r>
              <a:rPr lang="en-US" dirty="0"/>
              <a:t>runt aml</a:t>
            </a:r>
          </a:p>
          <a:p>
            <a:r>
              <a:rPr lang="en-US" dirty="0"/>
              <a:t>Tie into human homologs</a:t>
            </a:r>
          </a:p>
          <a:p>
            <a:r>
              <a:rPr lang="en-US" dirty="0"/>
              <a:t>capicua hmg box family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26B94-C3B6-E643-B863-5E8F0FAD9F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85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Add </a:t>
            </a:r>
            <a:r>
              <a:rPr lang="en-US" dirty="0" err="1" smtClean="0"/>
              <a:t>courey</a:t>
            </a:r>
            <a:r>
              <a:rPr lang="en-US" dirty="0" smtClean="0"/>
              <a:t> reference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unc-37 genetic</a:t>
            </a:r>
            <a:r>
              <a:rPr lang="en-US" baseline="0" dirty="0" smtClean="0"/>
              <a:t> interaction with MED1 and MED12 (SOP1 and SOP3 in C elegans)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Mention chromatin condensation</a:t>
            </a:r>
            <a:endParaRPr lang="en-US" baseline="0" dirty="0" smtClean="0"/>
          </a:p>
          <a:p>
            <a:endParaRPr lang="en-US" dirty="0"/>
          </a:p>
          <a:p>
            <a:r>
              <a:rPr lang="en-US" dirty="0"/>
              <a:t>----- Meeting Notes (5/30/13 12:52) -----</a:t>
            </a:r>
          </a:p>
          <a:p>
            <a:r>
              <a:rPr lang="en-US" dirty="0"/>
              <a:t>Title: There is evidence for multiple mechanisms of Gro mediated repression</a:t>
            </a:r>
          </a:p>
          <a:p>
            <a:r>
              <a:rPr lang="en-US" dirty="0"/>
              <a:t>----- Meeting Notes (3/19/14 14:01) -----</a:t>
            </a:r>
          </a:p>
          <a:p>
            <a:r>
              <a:rPr lang="en-US" dirty="0"/>
              <a:t>Long range vs short range repression</a:t>
            </a:r>
          </a:p>
          <a:p>
            <a:r>
              <a:rPr lang="en-US" dirty="0"/>
              <a:t>----- Meeting Notes (2/25/15 11:01) -----</a:t>
            </a:r>
          </a:p>
          <a:p>
            <a:r>
              <a:rPr lang="en-US" dirty="0"/>
              <a:t>Mediator is tenuous</a:t>
            </a:r>
          </a:p>
          <a:p>
            <a:r>
              <a:rPr lang="en-US" dirty="0"/>
              <a:t>Animate</a:t>
            </a:r>
          </a:p>
          <a:p>
            <a:r>
              <a:rPr lang="en-US" dirty="0"/>
              <a:t>----- Meeting Notes (3/2/15 14:31) -----</a:t>
            </a:r>
          </a:p>
          <a:p>
            <a:r>
              <a:rPr lang="en-US" dirty="0"/>
              <a:t>use primary paper</a:t>
            </a:r>
          </a:p>
          <a:p>
            <a:r>
              <a:rPr lang="en-US" dirty="0"/>
              <a:t>chen et al</a:t>
            </a:r>
          </a:p>
          <a:p>
            <a:r>
              <a:rPr lang="en-US" dirty="0"/>
              <a:t>winkler et al</a:t>
            </a:r>
          </a:p>
          <a:p>
            <a:r>
              <a:rPr lang="en-US" dirty="0"/>
              <a:t>mol cell ken zarat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26B94-C3B6-E643-B863-5E8F0FAD9F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1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nascent-</a:t>
            </a:r>
            <a:r>
              <a:rPr lang="en-US" dirty="0" err="1" smtClean="0"/>
              <a:t>seq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/>
              <a:t>Distribution</a:t>
            </a:r>
            <a:r>
              <a:rPr lang="en-US" baseline="0" dirty="0" smtClean="0"/>
              <a:t> of ternary elongation complexes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----- </a:t>
            </a:r>
            <a:r>
              <a:rPr lang="en-US" dirty="0"/>
              <a:t>Meeting Notes (5/30/13 12:52) -----</a:t>
            </a:r>
          </a:p>
          <a:p>
            <a:r>
              <a:rPr lang="en-US" dirty="0"/>
              <a:t>Genome-wide instead of genomic scale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r>
              <a:rPr lang="en-US" dirty="0"/>
              <a:t> embryogenesis</a:t>
            </a:r>
          </a:p>
          <a:p>
            <a:r>
              <a:rPr lang="en-US" dirty="0" err="1"/>
              <a:t>Pupal</a:t>
            </a:r>
            <a:r>
              <a:rPr lang="en-US" dirty="0"/>
              <a:t> 5 days ?</a:t>
            </a:r>
          </a:p>
          <a:p>
            <a:r>
              <a:rPr lang="en-US" dirty="0"/>
              <a:t>Histone marks under chip-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26B94-C3B6-E643-B863-5E8F0FAD9F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54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r>
              <a:rPr lang="en-US" baseline="0" dirty="0" smtClean="0"/>
              <a:t> should be bigger (a general problem)</a:t>
            </a:r>
          </a:p>
          <a:p>
            <a:r>
              <a:rPr lang="en-US" baseline="0" dirty="0" smtClean="0"/>
              <a:t>Gene names should be bigger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----- Meeting Notes (2/25/15 11:01) -----</a:t>
            </a:r>
          </a:p>
          <a:p>
            <a:r>
              <a:rPr lang="en-US" dirty="0"/>
              <a:t>upstream of </a:t>
            </a:r>
            <a:r>
              <a:rPr lang="en-US" dirty="0" err="1"/>
              <a:t>zen</a:t>
            </a:r>
            <a:r>
              <a:rPr lang="en-US" dirty="0"/>
              <a:t> known ventral regulation </a:t>
            </a:r>
          </a:p>
          <a:p>
            <a:r>
              <a:rPr lang="en-US" dirty="0" smtClean="0"/>
              <a:t>Two </a:t>
            </a:r>
            <a:r>
              <a:rPr lang="en-US" dirty="0" err="1" smtClean="0"/>
              <a:t>zen</a:t>
            </a:r>
            <a:r>
              <a:rPr lang="en-US" dirty="0" smtClean="0"/>
              <a:t> response elements</a:t>
            </a:r>
            <a:r>
              <a:rPr lang="en-US" baseline="0" dirty="0" smtClean="0"/>
              <a:t> upstream</a:t>
            </a:r>
          </a:p>
          <a:p>
            <a:r>
              <a:rPr lang="en-US" baseline="0" dirty="0" smtClean="0"/>
              <a:t>Originally defined and perhaps "shadow" enhancer described by Levine 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One replicate per </a:t>
            </a:r>
            <a:r>
              <a:rPr lang="en-US" baseline="0" dirty="0" err="1" smtClean="0"/>
              <a:t>timetpon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Transition to chip-</a:t>
            </a:r>
            <a:r>
              <a:rPr lang="en-US" dirty="0" err="1"/>
              <a:t>seq</a:t>
            </a:r>
            <a:r>
              <a:rPr lang="en-US" dirty="0"/>
              <a:t> should be smoother</a:t>
            </a:r>
          </a:p>
          <a:p>
            <a:endParaRPr lang="en-US" dirty="0"/>
          </a:p>
          <a:p>
            <a:r>
              <a:rPr lang="en-US" dirty="0"/>
              <a:t>Show multiple genomic loci</a:t>
            </a:r>
          </a:p>
          <a:p>
            <a:r>
              <a:rPr lang="en-US" dirty="0"/>
              <a:t>----- Meeting Notes (3/2/15 15:03) -----</a:t>
            </a:r>
          </a:p>
          <a:p>
            <a:r>
              <a:rPr lang="en-US" dirty="0"/>
              <a:t>Integrate macs2 bed file</a:t>
            </a:r>
          </a:p>
          <a:p>
            <a:r>
              <a:rPr lang="en-US" dirty="0" err="1"/>
              <a:t>zen</a:t>
            </a:r>
            <a:r>
              <a:rPr lang="en-US" dirty="0"/>
              <a:t> ventral repression region (dorsal)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E9E23-F904-D44D-9345-F4BD61AF61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689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#</a:t>
            </a:r>
            <a:r>
              <a:rPr lang="en-US" baseline="0" dirty="0" smtClean="0"/>
              <a:t> of binding segments predictive of </a:t>
            </a:r>
            <a:r>
              <a:rPr lang="en-US" baseline="0" dirty="0" err="1" smtClean="0"/>
              <a:t>gro</a:t>
            </a:r>
            <a:r>
              <a:rPr lang="en-US" baseline="0" dirty="0" smtClean="0"/>
              <a:t> regulation???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Bring into focus into</a:t>
            </a:r>
            <a:r>
              <a:rPr lang="en-US" baseline="0" dirty="0" smtClean="0"/>
              <a:t> looping</a:t>
            </a:r>
          </a:p>
          <a:p>
            <a:r>
              <a:rPr lang="en-US" baseline="0" dirty="0" smtClean="0"/>
              <a:t>"Now I'm going to introduce data about concept of spreading versus looping..."</a:t>
            </a:r>
            <a:endParaRPr lang="en-US" dirty="0"/>
          </a:p>
          <a:p>
            <a:r>
              <a:rPr lang="en-US" dirty="0"/>
              <a:t>----- Meeting Notes (2/25/15 11:01) -----</a:t>
            </a:r>
          </a:p>
          <a:p>
            <a:r>
              <a:rPr lang="en-US" dirty="0"/>
              <a:t>Gene</a:t>
            </a:r>
          </a:p>
          <a:p>
            <a:r>
              <a:rPr lang="en-US" dirty="0"/>
              <a:t>----- Meeting Notes (3/2/15 15:03) -----</a:t>
            </a:r>
          </a:p>
          <a:p>
            <a:r>
              <a:rPr lang="en-US" dirty="0"/>
              <a:t>Remove input</a:t>
            </a:r>
          </a:p>
          <a:p>
            <a:r>
              <a:rPr lang="en-US" dirty="0"/>
              <a:t>Remove pie chart</a:t>
            </a:r>
          </a:p>
          <a:p>
            <a:r>
              <a:rPr lang="en-US" dirty="0"/>
              <a:t>Replace w/ two genome views showing typical and spreading behavior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EE9E23-F904-D44D-9345-F4BD61AF613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10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E9E2-CF9A-A749-8315-FF7C1EEC65FF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08A3-F83D-7647-B2C1-9283BB62C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02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E9E2-CF9A-A749-8315-FF7C1EEC65FF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08A3-F83D-7647-B2C1-9283BB62C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8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E9E2-CF9A-A749-8315-FF7C1EEC65FF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08A3-F83D-7647-B2C1-9283BB62C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8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E9E2-CF9A-A749-8315-FF7C1EEC65FF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08A3-F83D-7647-B2C1-9283BB62C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82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E9E2-CF9A-A749-8315-FF7C1EEC65FF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08A3-F83D-7647-B2C1-9283BB62C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287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E9E2-CF9A-A749-8315-FF7C1EEC65FF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08A3-F83D-7647-B2C1-9283BB62C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86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E9E2-CF9A-A749-8315-FF7C1EEC65FF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08A3-F83D-7647-B2C1-9283BB62C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85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E9E2-CF9A-A749-8315-FF7C1EEC65FF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08A3-F83D-7647-B2C1-9283BB62C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92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E9E2-CF9A-A749-8315-FF7C1EEC65FF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08A3-F83D-7647-B2C1-9283BB62C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072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E9E2-CF9A-A749-8315-FF7C1EEC65FF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08A3-F83D-7647-B2C1-9283BB62C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7E9E2-CF9A-A749-8315-FF7C1EEC65FF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08A3-F83D-7647-B2C1-9283BB62C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340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7E9E2-CF9A-A749-8315-FF7C1EEC65FF}" type="datetimeFigureOut">
              <a:rPr lang="en-US" smtClean="0"/>
              <a:t>10/23/15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808A3-F83D-7647-B2C1-9283BB62CA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01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emf"/><Relationship Id="rId3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Temporal Analysis of Groucho Mediated Gene Regulation in the Drosophila Embryo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199"/>
            <a:ext cx="6400800" cy="1862367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Michael Chambers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Albert </a:t>
            </a:r>
            <a:r>
              <a:rPr lang="en-US" dirty="0" err="1" smtClean="0"/>
              <a:t>Courey</a:t>
            </a:r>
            <a:r>
              <a:rPr lang="en-US" dirty="0" smtClean="0"/>
              <a:t> Lab</a:t>
            </a:r>
          </a:p>
          <a:p>
            <a:r>
              <a:rPr lang="en-US" dirty="0" smtClean="0"/>
              <a:t>UCLA</a:t>
            </a:r>
            <a:endParaRPr lang="en-US" dirty="0" smtClean="0"/>
          </a:p>
          <a:p>
            <a:r>
              <a:rPr lang="en-US" dirty="0" smtClean="0"/>
              <a:t>Oct </a:t>
            </a:r>
            <a:r>
              <a:rPr lang="en-US" dirty="0" smtClean="0"/>
              <a:t>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71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116" y="520322"/>
            <a:ext cx="5251853" cy="4058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847" y="3408205"/>
            <a:ext cx="5990182" cy="33278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Gro</a:t>
            </a:r>
            <a:r>
              <a:rPr lang="en-US" sz="2400" dirty="0" smtClean="0"/>
              <a:t> is predominately recruited inside gene bodies of both regulated and non-regulated genes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117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Gro</a:t>
            </a:r>
            <a:r>
              <a:rPr lang="en-US" sz="2400" dirty="0" smtClean="0"/>
              <a:t> occupancy is predictive of </a:t>
            </a:r>
            <a:r>
              <a:rPr lang="en-US" sz="2400" dirty="0" err="1" smtClean="0"/>
              <a:t>Gro</a:t>
            </a:r>
            <a:r>
              <a:rPr lang="en-US" sz="2400" dirty="0" smtClean="0"/>
              <a:t>-mediated regulation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29" y="2537874"/>
            <a:ext cx="4485724" cy="25947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301" y="1212311"/>
            <a:ext cx="4196919" cy="2427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300" y="4167386"/>
            <a:ext cx="4196920" cy="24277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65" y="5484549"/>
            <a:ext cx="2514600" cy="99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4397" y="5687461"/>
            <a:ext cx="407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∑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548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Groucho regulated genes are enriched for stalled </a:t>
            </a:r>
            <a:r>
              <a:rPr lang="en-US" sz="2400" dirty="0" err="1" smtClean="0"/>
              <a:t>PolII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318" y="1710304"/>
            <a:ext cx="5299364" cy="6858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74A5-6B21-7D43-AA42-06463E0BF38B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8" y="1433819"/>
            <a:ext cx="7278624" cy="519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9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Gro</a:t>
            </a:r>
            <a:r>
              <a:rPr lang="en-US" sz="2400" dirty="0" smtClean="0"/>
              <a:t> binding sites are enriched for multiple binding sites, differing by developmental stage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301" y="2262652"/>
            <a:ext cx="6031939" cy="348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7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Gro</a:t>
            </a:r>
            <a:r>
              <a:rPr lang="en-US" sz="2400" dirty="0" smtClean="0"/>
              <a:t> associates with Dorsal irrespective of Dorsal site affinity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59" y="2498964"/>
            <a:ext cx="5004432" cy="28948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568" y="2498964"/>
            <a:ext cx="5004432" cy="289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Gro</a:t>
            </a:r>
            <a:r>
              <a:rPr lang="en-US" sz="2400" dirty="0" smtClean="0"/>
              <a:t> occupies both Dorsal-dependent and –independent CBP binding sites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55" y="2622744"/>
            <a:ext cx="4130499" cy="23893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954" y="2622744"/>
            <a:ext cx="4689005" cy="271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1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Gro</a:t>
            </a:r>
            <a:r>
              <a:rPr lang="en-US" sz="2400" dirty="0" smtClean="0"/>
              <a:t> occupies </a:t>
            </a:r>
            <a:r>
              <a:rPr lang="en-US" sz="2400" dirty="0" err="1" smtClean="0"/>
              <a:t>HOTter</a:t>
            </a:r>
            <a:r>
              <a:rPr lang="en-US" sz="2400" dirty="0" smtClean="0"/>
              <a:t> regions during early time stages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631" y="2257062"/>
            <a:ext cx="6521347" cy="377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72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Gro</a:t>
            </a:r>
            <a:r>
              <a:rPr lang="en-US" sz="2400" dirty="0" smtClean="0"/>
              <a:t> recruitment is strongly dependent on combinatorial binding with Dorsal plus additional factors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7" t="25494"/>
          <a:stretch/>
        </p:blipFill>
        <p:spPr>
          <a:xfrm>
            <a:off x="2270926" y="1620350"/>
            <a:ext cx="5237703" cy="51095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7" t="26959"/>
          <a:stretch/>
        </p:blipFill>
        <p:spPr>
          <a:xfrm>
            <a:off x="2471893" y="1720834"/>
            <a:ext cx="5036736" cy="500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9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4397" y="341977"/>
            <a:ext cx="7886700" cy="1325563"/>
          </a:xfrm>
        </p:spPr>
        <p:txBody>
          <a:bodyPr>
            <a:normAutofit/>
          </a:bodyPr>
          <a:lstStyle/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9" t="26518"/>
          <a:stretch/>
        </p:blipFill>
        <p:spPr>
          <a:xfrm>
            <a:off x="549541" y="1216756"/>
            <a:ext cx="5013960" cy="5039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5" t="26518" r="23127"/>
          <a:stretch/>
        </p:blipFill>
        <p:spPr>
          <a:xfrm>
            <a:off x="5060581" y="1216756"/>
            <a:ext cx="3458386" cy="50393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81561" y="84742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99716" y="84742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88988"/>
          </a:xfrm>
        </p:spPr>
        <p:txBody>
          <a:bodyPr/>
          <a:lstStyle/>
          <a:p>
            <a:r>
              <a:rPr lang="en-US" sz="2400" b="1" dirty="0" smtClean="0">
                <a:latin typeface="Helvetica"/>
                <a:cs typeface="Helvetica"/>
              </a:rPr>
              <a:t>Groucho (Gro)             Groucho Marx</a:t>
            </a:r>
          </a:p>
        </p:txBody>
      </p:sp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6223000" y="22590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6" name="Picture 31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295400"/>
            <a:ext cx="2085975" cy="2819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7" name="Picture 32"/>
          <p:cNvPicPr>
            <a:picLocks noChangeArrowheads="1"/>
          </p:cNvPicPr>
          <p:nvPr/>
        </p:nvPicPr>
        <p:blipFill>
          <a:blip r:embed="rId3">
            <a:lum bright="-20000"/>
          </a:blip>
          <a:srcRect/>
          <a:stretch>
            <a:fillRect/>
          </a:stretch>
        </p:blipFill>
        <p:spPr bwMode="auto">
          <a:xfrm>
            <a:off x="4648200" y="1295400"/>
            <a:ext cx="2209800" cy="2819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8" name="Text Box 33"/>
          <p:cNvSpPr txBox="1">
            <a:spLocks noChangeArrowheads="1"/>
          </p:cNvSpPr>
          <p:nvPr/>
        </p:nvSpPr>
        <p:spPr bwMode="auto">
          <a:xfrm>
            <a:off x="2514600" y="1219200"/>
            <a:ext cx="11155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  <a:latin typeface="Helvetica"/>
                <a:ea typeface="Comic Sans MS" pitchFamily="-110" charset="0"/>
                <a:cs typeface="Helvetica"/>
              </a:rPr>
              <a:t>groucho</a:t>
            </a:r>
            <a:r>
              <a:rPr lang="en-US" sz="1600" b="1" i="1" baseline="30000" dirty="0">
                <a:solidFill>
                  <a:schemeClr val="bg1"/>
                </a:solidFill>
                <a:latin typeface="Helvetica"/>
                <a:ea typeface="Comic Sans MS" pitchFamily="-110" charset="0"/>
                <a:cs typeface="Helvetica"/>
              </a:rPr>
              <a:t>1</a:t>
            </a:r>
            <a:endParaRPr lang="en-US" sz="1600" b="1" i="1" dirty="0">
              <a:solidFill>
                <a:schemeClr val="bg1"/>
              </a:solidFill>
              <a:latin typeface="Helvetica"/>
              <a:ea typeface="Comic Sans MS" pitchFamily="-110" charset="0"/>
              <a:cs typeface="Helvetica"/>
            </a:endParaRPr>
          </a:p>
        </p:txBody>
      </p:sp>
      <p:sp>
        <p:nvSpPr>
          <p:cNvPr id="9" name="Text Box 34"/>
          <p:cNvSpPr txBox="1">
            <a:spLocks noChangeArrowheads="1"/>
          </p:cNvSpPr>
          <p:nvPr/>
        </p:nvSpPr>
        <p:spPr bwMode="auto">
          <a:xfrm>
            <a:off x="4648200" y="1219200"/>
            <a:ext cx="135877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 b="1" i="1" dirty="0" err="1">
                <a:solidFill>
                  <a:schemeClr val="bg1"/>
                </a:solidFill>
                <a:latin typeface="Helvetica"/>
                <a:ea typeface="Comic Sans MS" pitchFamily="-110" charset="0"/>
                <a:cs typeface="Helvetica"/>
              </a:rPr>
              <a:t>groucho</a:t>
            </a:r>
            <a:r>
              <a:rPr lang="en-US" sz="1600" b="1" i="1" baseline="30000" dirty="0" err="1">
                <a:solidFill>
                  <a:schemeClr val="bg1"/>
                </a:solidFill>
                <a:latin typeface="Helvetica"/>
                <a:ea typeface="Comic Sans MS" pitchFamily="-110" charset="0"/>
                <a:cs typeface="Helvetica"/>
              </a:rPr>
              <a:t>Marx</a:t>
            </a:r>
            <a:endParaRPr lang="en-US" sz="1600" b="1" i="1" dirty="0">
              <a:solidFill>
                <a:srgbClr val="FAFA59"/>
              </a:solidFill>
              <a:latin typeface="Helvetica"/>
              <a:ea typeface="Comic Sans MS" pitchFamily="-110" charset="0"/>
              <a:cs typeface="Helvetica"/>
            </a:endParaRPr>
          </a:p>
        </p:txBody>
      </p:sp>
      <p:pic>
        <p:nvPicPr>
          <p:cNvPr id="10" name="Picture 70" descr="gro construct big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00" t="37445" r="18169" b="26526"/>
          <a:stretch>
            <a:fillRect/>
          </a:stretch>
        </p:blipFill>
        <p:spPr bwMode="auto">
          <a:xfrm rot="16562622">
            <a:off x="4751387" y="2039938"/>
            <a:ext cx="1096963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ight Arrow 10"/>
          <p:cNvSpPr/>
          <p:nvPr/>
        </p:nvSpPr>
        <p:spPr bwMode="auto">
          <a:xfrm>
            <a:off x="4191000" y="254000"/>
            <a:ext cx="826008" cy="332232"/>
          </a:xfrm>
          <a:prstGeom prst="rightArrow">
            <a:avLst/>
          </a:prstGeom>
          <a:solidFill>
            <a:srgbClr val="800000"/>
          </a:solidFill>
          <a:ln w="9525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 w="165100" prst="coolSlant"/>
            <a:bevelB w="165100" prst="coolSlant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Papyrus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57400" y="4114800"/>
            <a:ext cx="6477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 smtClean="0">
                <a:latin typeface="Helvetica"/>
                <a:cs typeface="Helvetica"/>
              </a:rPr>
              <a:t>groucho</a:t>
            </a:r>
            <a:r>
              <a:rPr lang="en-US" sz="1600" b="1" dirty="0" smtClean="0">
                <a:latin typeface="Helvetica"/>
                <a:cs typeface="Helvetica"/>
              </a:rPr>
              <a:t> mutant results in extra supraorbital bristles</a:t>
            </a:r>
            <a:endParaRPr lang="en-US" sz="1600" b="1" dirty="0">
              <a:latin typeface="Helvetica"/>
              <a:cs typeface="Helvetica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944486" y="6552061"/>
            <a:ext cx="3932669" cy="0"/>
          </a:xfrm>
          <a:prstGeom prst="line">
            <a:avLst/>
          </a:prstGeom>
          <a:ln w="539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431234" y="6439487"/>
            <a:ext cx="845666" cy="204722"/>
          </a:xfrm>
          <a:prstGeom prst="rect">
            <a:avLst/>
          </a:prstGeom>
          <a:solidFill>
            <a:srgbClr val="615E19"/>
          </a:solidFill>
          <a:ln>
            <a:solidFill>
              <a:srgbClr val="615E19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15" name="Regular Pentagon 14"/>
          <p:cNvSpPr/>
          <p:nvPr/>
        </p:nvSpPr>
        <p:spPr>
          <a:xfrm>
            <a:off x="4518611" y="5838634"/>
            <a:ext cx="705751" cy="689753"/>
          </a:xfrm>
          <a:prstGeom prst="pentagon">
            <a:avLst/>
          </a:prstGeom>
          <a:solidFill>
            <a:srgbClr val="2E4D07"/>
          </a:solidFill>
          <a:ln>
            <a:solidFill>
              <a:srgbClr val="2E4D07"/>
            </a:solidFill>
          </a:ln>
          <a:scene3d>
            <a:camera prst="orthographicFront"/>
            <a:lightRig rig="threePt" dir="t"/>
          </a:scene3d>
          <a:sp3d>
            <a:bevelT w="165100" prst="coolSlant"/>
            <a:bevelB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Helvetica"/>
                <a:cs typeface="Helvetica"/>
              </a:rPr>
              <a:t>A</a:t>
            </a:r>
            <a:endParaRPr lang="en-US" sz="2400" b="1" dirty="0">
              <a:latin typeface="Helvetica"/>
              <a:cs typeface="Helvetica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rot="16200000" flipH="1">
            <a:off x="5581150" y="6274169"/>
            <a:ext cx="552607" cy="1"/>
          </a:xfrm>
          <a:prstGeom prst="line">
            <a:avLst/>
          </a:prstGeom>
          <a:ln w="53975" cap="flat" cmpd="sng" algn="ctr">
            <a:solidFill>
              <a:srgbClr val="000000"/>
            </a:solidFill>
            <a:prstDash val="solid"/>
            <a:round/>
            <a:headEnd type="none" w="med" len="med"/>
            <a:tailEnd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5832055" y="6006332"/>
            <a:ext cx="643634" cy="2382"/>
          </a:xfrm>
          <a:prstGeom prst="straightConnector1">
            <a:avLst/>
          </a:prstGeom>
          <a:ln w="5397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475689" y="5813199"/>
            <a:ext cx="646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800000"/>
                </a:solidFill>
                <a:latin typeface="Helvetica"/>
                <a:cs typeface="Helvetica"/>
              </a:rPr>
              <a:t>OFF</a:t>
            </a:r>
            <a:endParaRPr lang="en-US" b="1" dirty="0">
              <a:solidFill>
                <a:srgbClr val="800000"/>
              </a:solidFill>
              <a:latin typeface="Helvetica"/>
              <a:cs typeface="Helvetic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601754" y="6507385"/>
            <a:ext cx="97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Helvetica"/>
                <a:cs typeface="Helvetica"/>
              </a:rPr>
              <a:t>CRM</a:t>
            </a:r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143316" y="6456334"/>
            <a:ext cx="653642" cy="20471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Helvetica"/>
              <a:cs typeface="Helvetica"/>
            </a:endParaRPr>
          </a:p>
        </p:txBody>
      </p:sp>
      <p:sp>
        <p:nvSpPr>
          <p:cNvPr id="21" name="Regular Pentagon 20"/>
          <p:cNvSpPr/>
          <p:nvPr/>
        </p:nvSpPr>
        <p:spPr>
          <a:xfrm>
            <a:off x="2057400" y="5710327"/>
            <a:ext cx="841510" cy="812998"/>
          </a:xfrm>
          <a:prstGeom prst="pentagon">
            <a:avLst/>
          </a:prstGeom>
          <a:solidFill>
            <a:srgbClr val="4B365C"/>
          </a:solidFill>
          <a:ln>
            <a:solidFill>
              <a:srgbClr val="4B365C"/>
            </a:solidFill>
          </a:ln>
          <a:scene3d>
            <a:camera prst="orthographicFront"/>
            <a:lightRig rig="threePt" dir="t"/>
          </a:scene3d>
          <a:sp3d>
            <a:bevelT w="165100" prst="coolSlant"/>
            <a:bevelB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Helvetica"/>
                <a:cs typeface="Helvetica"/>
              </a:rPr>
              <a:t>R</a:t>
            </a:r>
          </a:p>
        </p:txBody>
      </p:sp>
      <p:sp>
        <p:nvSpPr>
          <p:cNvPr id="22" name="Oval 21"/>
          <p:cNvSpPr/>
          <p:nvPr/>
        </p:nvSpPr>
        <p:spPr>
          <a:xfrm>
            <a:off x="2426026" y="5509571"/>
            <a:ext cx="1053906" cy="607255"/>
          </a:xfrm>
          <a:prstGeom prst="ellipse">
            <a:avLst/>
          </a:prstGeom>
          <a:solidFill>
            <a:srgbClr val="800000"/>
          </a:solidFill>
          <a:ln>
            <a:solidFill>
              <a:srgbClr val="800000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Helvetica"/>
                <a:cs typeface="Helvetica"/>
              </a:rPr>
              <a:t>Gro</a:t>
            </a:r>
            <a:endParaRPr lang="en-US" sz="2000" b="1" dirty="0">
              <a:latin typeface="Helvetica"/>
              <a:cs typeface="Helvetica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3136644" y="4588887"/>
            <a:ext cx="2886020" cy="920684"/>
          </a:xfrm>
          <a:custGeom>
            <a:avLst/>
            <a:gdLst>
              <a:gd name="connsiteX0" fmla="*/ 0 w 3130550"/>
              <a:gd name="connsiteY0" fmla="*/ 495300 h 844550"/>
              <a:gd name="connsiteX1" fmla="*/ 2501900 w 3130550"/>
              <a:gd name="connsiteY1" fmla="*/ 38100 h 844550"/>
              <a:gd name="connsiteX2" fmla="*/ 3035300 w 3130550"/>
              <a:gd name="connsiteY2" fmla="*/ 723900 h 844550"/>
              <a:gd name="connsiteX3" fmla="*/ 3073400 w 3130550"/>
              <a:gd name="connsiteY3" fmla="*/ 762000 h 84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0550" h="844550">
                <a:moveTo>
                  <a:pt x="0" y="495300"/>
                </a:moveTo>
                <a:cubicBezTo>
                  <a:pt x="998008" y="247650"/>
                  <a:pt x="1996017" y="0"/>
                  <a:pt x="2501900" y="38100"/>
                </a:cubicBezTo>
                <a:cubicBezTo>
                  <a:pt x="3007783" y="76200"/>
                  <a:pt x="2940050" y="603250"/>
                  <a:pt x="3035300" y="723900"/>
                </a:cubicBezTo>
                <a:cubicBezTo>
                  <a:pt x="3130550" y="844550"/>
                  <a:pt x="3073400" y="762000"/>
                  <a:pt x="3073400" y="762000"/>
                </a:cubicBezTo>
              </a:path>
            </a:pathLst>
          </a:custGeom>
          <a:ln w="57150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5731792" y="5456343"/>
            <a:ext cx="616310" cy="5079"/>
          </a:xfrm>
          <a:prstGeom prst="line">
            <a:avLst/>
          </a:prstGeom>
          <a:ln w="79375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 w="177800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74A5-6B21-7D43-AA42-06463E0BF38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44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Groucho is required by many different DNA-bound repressors</a:t>
            </a:r>
            <a:endParaRPr lang="en-US" sz="3200" dirty="0"/>
          </a:p>
        </p:txBody>
      </p:sp>
      <p:pic>
        <p:nvPicPr>
          <p:cNvPr id="4" name="Picture 3" descr="Gro roles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7" y="1413256"/>
            <a:ext cx="9090473" cy="45741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1176" y="6335713"/>
            <a:ext cx="26947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image courtesy </a:t>
            </a:r>
            <a:r>
              <a:rPr lang="en-US" sz="1400" i="1" dirty="0" err="1" smtClean="0"/>
              <a:t>Wiam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Turki-Judeh</a:t>
            </a:r>
            <a:endParaRPr lang="en-US" sz="1400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74A5-6B21-7D43-AA42-06463E0BF3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5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There is evidence for multiple mechanisms of </a:t>
            </a:r>
            <a:r>
              <a:rPr lang="en-US" sz="3200" dirty="0" err="1" smtClean="0"/>
              <a:t>Gro</a:t>
            </a:r>
            <a:r>
              <a:rPr lang="en-US" sz="3200" dirty="0" smtClean="0"/>
              <a:t> mediated repression</a:t>
            </a:r>
            <a:endParaRPr lang="en-US" sz="3200" dirty="0"/>
          </a:p>
        </p:txBody>
      </p:sp>
      <p:pic>
        <p:nvPicPr>
          <p:cNvPr id="4" name="Picture 3" descr="mechanism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t="5660" r="5000"/>
          <a:stretch/>
        </p:blipFill>
        <p:spPr>
          <a:xfrm>
            <a:off x="1310918" y="1620443"/>
            <a:ext cx="5547794" cy="39893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4119" y="6048573"/>
            <a:ext cx="2079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Seikya</a:t>
            </a:r>
            <a:r>
              <a:rPr lang="en-US" sz="1400" i="1" dirty="0" smtClean="0">
                <a:latin typeface="Helvetica"/>
                <a:cs typeface="Helvetica"/>
              </a:rPr>
              <a:t> and </a:t>
            </a:r>
            <a:r>
              <a:rPr lang="en-US" sz="1400" i="1" dirty="0" err="1" smtClean="0">
                <a:latin typeface="Helvetica"/>
                <a:cs typeface="Helvetica"/>
              </a:rPr>
              <a:t>Zaret</a:t>
            </a:r>
            <a:r>
              <a:rPr lang="en-US" sz="1400" i="1" dirty="0" smtClean="0">
                <a:latin typeface="Helvetica"/>
                <a:cs typeface="Helvetica"/>
              </a:rPr>
              <a:t>, 2007</a:t>
            </a:r>
          </a:p>
        </p:txBody>
      </p:sp>
      <p:sp>
        <p:nvSpPr>
          <p:cNvPr id="6" name="Rectangle 5"/>
          <p:cNvSpPr/>
          <p:nvPr/>
        </p:nvSpPr>
        <p:spPr>
          <a:xfrm>
            <a:off x="4234420" y="1482667"/>
            <a:ext cx="3774030" cy="2013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78003" y="3380856"/>
            <a:ext cx="3774030" cy="24268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53297" y="6047084"/>
            <a:ext cx="2338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Helvetica"/>
                <a:cs typeface="Helvetica"/>
              </a:rPr>
              <a:t>Zhang and Emmons, 2002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91961" y="6048573"/>
            <a:ext cx="1380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Cai</a:t>
            </a:r>
            <a:r>
              <a:rPr lang="en-US" sz="1400" i="1" dirty="0" smtClean="0">
                <a:latin typeface="Helvetica"/>
                <a:cs typeface="Helvetica"/>
              </a:rPr>
              <a:t> et al, 2003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74A5-6B21-7D43-AA42-06463E0BF38B}" type="slidenum">
              <a:rPr lang="en-US" smtClean="0"/>
              <a:t>4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474119" y="6354861"/>
            <a:ext cx="3271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Figures </a:t>
            </a:r>
            <a:r>
              <a:rPr lang="en-US" sz="1600" i="1" dirty="0" err="1" smtClean="0"/>
              <a:t>Turki-Judeh</a:t>
            </a:r>
            <a:r>
              <a:rPr lang="en-US" sz="1600" i="1" dirty="0" smtClean="0"/>
              <a:t> and </a:t>
            </a:r>
            <a:r>
              <a:rPr lang="en-US" sz="1600" i="1" dirty="0" err="1" smtClean="0"/>
              <a:t>Courey</a:t>
            </a:r>
            <a:r>
              <a:rPr lang="en-US" sz="1600" i="1" dirty="0" smtClean="0"/>
              <a:t>, 2012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63537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smtClean="0"/>
              <a:t>Genomic scale analysis will provide significant insight into Groucho’s functions in early fly development</a:t>
            </a:r>
            <a:endParaRPr lang="en-US" sz="3200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62000" y="3235641"/>
            <a:ext cx="2662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607104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321126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035148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19200" y="3505200"/>
            <a:ext cx="34798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905000" y="3505200"/>
            <a:ext cx="27940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67000" y="3505200"/>
            <a:ext cx="20320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743200" y="4978400"/>
            <a:ext cx="1202267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RNA-seq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996267" y="4978400"/>
            <a:ext cx="1363133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Nascent-seq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405967" y="4978400"/>
            <a:ext cx="1202267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ChIP-seq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743200" y="5283200"/>
            <a:ext cx="1202267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mRNA accumulation</a:t>
            </a:r>
            <a:endParaRPr lang="en-US" sz="1400" dirty="0"/>
          </a:p>
        </p:txBody>
      </p:sp>
      <p:sp>
        <p:nvSpPr>
          <p:cNvPr id="32" name="Rectangle 31"/>
          <p:cNvSpPr/>
          <p:nvPr/>
        </p:nvSpPr>
        <p:spPr>
          <a:xfrm>
            <a:off x="3996267" y="5283200"/>
            <a:ext cx="1363133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mRNA transcription rate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5405967" y="5283200"/>
            <a:ext cx="1202267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Groucho binding</a:t>
            </a:r>
            <a:endParaRPr lang="en-US" sz="1400" dirty="0"/>
          </a:p>
        </p:txBody>
      </p:sp>
      <p:sp>
        <p:nvSpPr>
          <p:cNvPr id="37" name="Freeform 36"/>
          <p:cNvSpPr/>
          <p:nvPr/>
        </p:nvSpPr>
        <p:spPr>
          <a:xfrm>
            <a:off x="1735289" y="1706016"/>
            <a:ext cx="830112" cy="370195"/>
          </a:xfrm>
          <a:custGeom>
            <a:avLst/>
            <a:gdLst>
              <a:gd name="connsiteX0" fmla="*/ 443484 w 3343759"/>
              <a:gd name="connsiteY0" fmla="*/ 105577 h 919649"/>
              <a:gd name="connsiteX1" fmla="*/ 3313684 w 3343759"/>
              <a:gd name="connsiteY1" fmla="*/ 54777 h 919649"/>
              <a:gd name="connsiteX2" fmla="*/ 1840484 w 3343759"/>
              <a:gd name="connsiteY2" fmla="*/ 918377 h 919649"/>
              <a:gd name="connsiteX3" fmla="*/ 151384 w 3343759"/>
              <a:gd name="connsiteY3" fmla="*/ 245277 h 919649"/>
              <a:gd name="connsiteX4" fmla="*/ 443484 w 3343759"/>
              <a:gd name="connsiteY4" fmla="*/ 105577 h 919649"/>
              <a:gd name="connsiteX0" fmla="*/ 299625 w 3199900"/>
              <a:gd name="connsiteY0" fmla="*/ 121485 h 938774"/>
              <a:gd name="connsiteX1" fmla="*/ 3169825 w 3199900"/>
              <a:gd name="connsiteY1" fmla="*/ 70685 h 938774"/>
              <a:gd name="connsiteX2" fmla="*/ 1696625 w 3199900"/>
              <a:gd name="connsiteY2" fmla="*/ 934285 h 938774"/>
              <a:gd name="connsiteX3" fmla="*/ 248825 w 3199900"/>
              <a:gd name="connsiteY3" fmla="*/ 690230 h 938774"/>
              <a:gd name="connsiteX4" fmla="*/ 299625 w 3199900"/>
              <a:gd name="connsiteY4" fmla="*/ 121485 h 938774"/>
              <a:gd name="connsiteX0" fmla="*/ 296177 w 3146808"/>
              <a:gd name="connsiteY0" fmla="*/ 4048 h 821337"/>
              <a:gd name="connsiteX1" fmla="*/ 3115577 w 3146808"/>
              <a:gd name="connsiteY1" fmla="*/ 343288 h 821337"/>
              <a:gd name="connsiteX2" fmla="*/ 1693177 w 3146808"/>
              <a:gd name="connsiteY2" fmla="*/ 816848 h 821337"/>
              <a:gd name="connsiteX3" fmla="*/ 245377 w 3146808"/>
              <a:gd name="connsiteY3" fmla="*/ 572793 h 821337"/>
              <a:gd name="connsiteX4" fmla="*/ 296177 w 3146808"/>
              <a:gd name="connsiteY4" fmla="*/ 4048 h 821337"/>
              <a:gd name="connsiteX0" fmla="*/ 290170 w 3054150"/>
              <a:gd name="connsiteY0" fmla="*/ 22177 h 839466"/>
              <a:gd name="connsiteX1" fmla="*/ 3020670 w 3054150"/>
              <a:gd name="connsiteY1" fmla="*/ 185899 h 839466"/>
              <a:gd name="connsiteX2" fmla="*/ 1687170 w 3054150"/>
              <a:gd name="connsiteY2" fmla="*/ 834977 h 839466"/>
              <a:gd name="connsiteX3" fmla="*/ 239370 w 3054150"/>
              <a:gd name="connsiteY3" fmla="*/ 590922 h 839466"/>
              <a:gd name="connsiteX4" fmla="*/ 290170 w 3054150"/>
              <a:gd name="connsiteY4" fmla="*/ 22177 h 839466"/>
              <a:gd name="connsiteX0" fmla="*/ 290170 w 3163476"/>
              <a:gd name="connsiteY0" fmla="*/ 19117 h 831929"/>
              <a:gd name="connsiteX1" fmla="*/ 3020670 w 3163476"/>
              <a:gd name="connsiteY1" fmla="*/ 182839 h 831929"/>
              <a:gd name="connsiteX2" fmla="*/ 2665069 w 3163476"/>
              <a:gd name="connsiteY2" fmla="*/ 657671 h 831929"/>
              <a:gd name="connsiteX3" fmla="*/ 1687170 w 3163476"/>
              <a:gd name="connsiteY3" fmla="*/ 831917 h 831929"/>
              <a:gd name="connsiteX4" fmla="*/ 239370 w 3163476"/>
              <a:gd name="connsiteY4" fmla="*/ 587862 h 831929"/>
              <a:gd name="connsiteX5" fmla="*/ 290170 w 3163476"/>
              <a:gd name="connsiteY5" fmla="*/ 19117 h 831929"/>
              <a:gd name="connsiteX0" fmla="*/ 269029 w 2903676"/>
              <a:gd name="connsiteY0" fmla="*/ 51806 h 864618"/>
              <a:gd name="connsiteX1" fmla="*/ 2682029 w 2903676"/>
              <a:gd name="connsiteY1" fmla="*/ 98516 h 864618"/>
              <a:gd name="connsiteX2" fmla="*/ 2643928 w 2903676"/>
              <a:gd name="connsiteY2" fmla="*/ 690360 h 864618"/>
              <a:gd name="connsiteX3" fmla="*/ 1666029 w 2903676"/>
              <a:gd name="connsiteY3" fmla="*/ 864606 h 864618"/>
              <a:gd name="connsiteX4" fmla="*/ 218229 w 2903676"/>
              <a:gd name="connsiteY4" fmla="*/ 620551 h 864618"/>
              <a:gd name="connsiteX5" fmla="*/ 269029 w 2903676"/>
              <a:gd name="connsiteY5" fmla="*/ 51806 h 864618"/>
              <a:gd name="connsiteX0" fmla="*/ 220509 w 2855156"/>
              <a:gd name="connsiteY0" fmla="*/ 51806 h 864618"/>
              <a:gd name="connsiteX1" fmla="*/ 2633509 w 2855156"/>
              <a:gd name="connsiteY1" fmla="*/ 98516 h 864618"/>
              <a:gd name="connsiteX2" fmla="*/ 2595408 w 2855156"/>
              <a:gd name="connsiteY2" fmla="*/ 690360 h 864618"/>
              <a:gd name="connsiteX3" fmla="*/ 1617509 w 2855156"/>
              <a:gd name="connsiteY3" fmla="*/ 864606 h 864618"/>
              <a:gd name="connsiteX4" fmla="*/ 271309 w 2855156"/>
              <a:gd name="connsiteY4" fmla="*/ 620551 h 864618"/>
              <a:gd name="connsiteX5" fmla="*/ 220509 w 2855156"/>
              <a:gd name="connsiteY5" fmla="*/ 51806 h 864618"/>
              <a:gd name="connsiteX0" fmla="*/ 220509 w 2829298"/>
              <a:gd name="connsiteY0" fmla="*/ 50393 h 863205"/>
              <a:gd name="connsiteX1" fmla="*/ 2633509 w 2829298"/>
              <a:gd name="connsiteY1" fmla="*/ 97103 h 863205"/>
              <a:gd name="connsiteX2" fmla="*/ 2531908 w 2829298"/>
              <a:gd name="connsiteY2" fmla="*/ 659694 h 863205"/>
              <a:gd name="connsiteX3" fmla="*/ 1617509 w 2829298"/>
              <a:gd name="connsiteY3" fmla="*/ 863193 h 863205"/>
              <a:gd name="connsiteX4" fmla="*/ 271309 w 2829298"/>
              <a:gd name="connsiteY4" fmla="*/ 619138 h 863205"/>
              <a:gd name="connsiteX5" fmla="*/ 220509 w 2829298"/>
              <a:gd name="connsiteY5" fmla="*/ 50393 h 863205"/>
              <a:gd name="connsiteX0" fmla="*/ 229621 w 2932164"/>
              <a:gd name="connsiteY0" fmla="*/ 50393 h 863205"/>
              <a:gd name="connsiteX1" fmla="*/ 2769621 w 2932164"/>
              <a:gd name="connsiteY1" fmla="*/ 97103 h 863205"/>
              <a:gd name="connsiteX2" fmla="*/ 2541020 w 2932164"/>
              <a:gd name="connsiteY2" fmla="*/ 659694 h 863205"/>
              <a:gd name="connsiteX3" fmla="*/ 1626621 w 2932164"/>
              <a:gd name="connsiteY3" fmla="*/ 863193 h 863205"/>
              <a:gd name="connsiteX4" fmla="*/ 280421 w 2932164"/>
              <a:gd name="connsiteY4" fmla="*/ 619138 h 863205"/>
              <a:gd name="connsiteX5" fmla="*/ 229621 w 2932164"/>
              <a:gd name="connsiteY5" fmla="*/ 50393 h 863205"/>
              <a:gd name="connsiteX0" fmla="*/ 208960 w 2911503"/>
              <a:gd name="connsiteY0" fmla="*/ 48286 h 861095"/>
              <a:gd name="connsiteX1" fmla="*/ 2748960 w 2911503"/>
              <a:gd name="connsiteY1" fmla="*/ 94996 h 861095"/>
              <a:gd name="connsiteX2" fmla="*/ 2520359 w 2911503"/>
              <a:gd name="connsiteY2" fmla="*/ 657587 h 861095"/>
              <a:gd name="connsiteX3" fmla="*/ 1605960 w 2911503"/>
              <a:gd name="connsiteY3" fmla="*/ 861086 h 861095"/>
              <a:gd name="connsiteX4" fmla="*/ 310560 w 2911503"/>
              <a:gd name="connsiteY4" fmla="*/ 587778 h 861095"/>
              <a:gd name="connsiteX5" fmla="*/ 208960 w 2911503"/>
              <a:gd name="connsiteY5" fmla="*/ 48286 h 861095"/>
              <a:gd name="connsiteX0" fmla="*/ 208960 w 2979708"/>
              <a:gd name="connsiteY0" fmla="*/ 50197 h 863006"/>
              <a:gd name="connsiteX1" fmla="*/ 2748960 w 2979708"/>
              <a:gd name="connsiteY1" fmla="*/ 96907 h 863006"/>
              <a:gd name="connsiteX2" fmla="*/ 2710859 w 2979708"/>
              <a:gd name="connsiteY2" fmla="*/ 698502 h 863006"/>
              <a:gd name="connsiteX3" fmla="*/ 1605960 w 2979708"/>
              <a:gd name="connsiteY3" fmla="*/ 862997 h 863006"/>
              <a:gd name="connsiteX4" fmla="*/ 310560 w 2979708"/>
              <a:gd name="connsiteY4" fmla="*/ 589689 h 863006"/>
              <a:gd name="connsiteX5" fmla="*/ 208960 w 2979708"/>
              <a:gd name="connsiteY5" fmla="*/ 50197 h 863006"/>
              <a:gd name="connsiteX0" fmla="*/ 185850 w 2956598"/>
              <a:gd name="connsiteY0" fmla="*/ 50197 h 863006"/>
              <a:gd name="connsiteX1" fmla="*/ 2725850 w 2956598"/>
              <a:gd name="connsiteY1" fmla="*/ 96907 h 863006"/>
              <a:gd name="connsiteX2" fmla="*/ 2687749 w 2956598"/>
              <a:gd name="connsiteY2" fmla="*/ 698502 h 863006"/>
              <a:gd name="connsiteX3" fmla="*/ 1582850 w 2956598"/>
              <a:gd name="connsiteY3" fmla="*/ 862997 h 863006"/>
              <a:gd name="connsiteX4" fmla="*/ 350950 w 2956598"/>
              <a:gd name="connsiteY4" fmla="*/ 589689 h 863006"/>
              <a:gd name="connsiteX5" fmla="*/ 185850 w 2956598"/>
              <a:gd name="connsiteY5" fmla="*/ 50197 h 863006"/>
              <a:gd name="connsiteX0" fmla="*/ 185850 w 2940843"/>
              <a:gd name="connsiteY0" fmla="*/ 49234 h 862043"/>
              <a:gd name="connsiteX1" fmla="*/ 2725850 w 2940843"/>
              <a:gd name="connsiteY1" fmla="*/ 95944 h 862043"/>
              <a:gd name="connsiteX2" fmla="*/ 2649649 w 2940843"/>
              <a:gd name="connsiteY2" fmla="*/ 678037 h 862043"/>
              <a:gd name="connsiteX3" fmla="*/ 1582850 w 2940843"/>
              <a:gd name="connsiteY3" fmla="*/ 862034 h 862043"/>
              <a:gd name="connsiteX4" fmla="*/ 350950 w 2940843"/>
              <a:gd name="connsiteY4" fmla="*/ 588726 h 862043"/>
              <a:gd name="connsiteX5" fmla="*/ 185850 w 2940843"/>
              <a:gd name="connsiteY5" fmla="*/ 49234 h 862043"/>
              <a:gd name="connsiteX0" fmla="*/ 208959 w 2963952"/>
              <a:gd name="connsiteY0" fmla="*/ 56597 h 869431"/>
              <a:gd name="connsiteX1" fmla="*/ 2748959 w 2963952"/>
              <a:gd name="connsiteY1" fmla="*/ 103307 h 869431"/>
              <a:gd name="connsiteX2" fmla="*/ 2672758 w 2963952"/>
              <a:gd name="connsiteY2" fmla="*/ 685400 h 869431"/>
              <a:gd name="connsiteX3" fmla="*/ 1605959 w 2963952"/>
              <a:gd name="connsiteY3" fmla="*/ 869397 h 869431"/>
              <a:gd name="connsiteX4" fmla="*/ 310559 w 2963952"/>
              <a:gd name="connsiteY4" fmla="*/ 698475 h 869431"/>
              <a:gd name="connsiteX5" fmla="*/ 208959 w 2963952"/>
              <a:gd name="connsiteY5" fmla="*/ 56597 h 869431"/>
              <a:gd name="connsiteX0" fmla="*/ 199011 w 2954004"/>
              <a:gd name="connsiteY0" fmla="*/ 56597 h 913295"/>
              <a:gd name="connsiteX1" fmla="*/ 2739011 w 2954004"/>
              <a:gd name="connsiteY1" fmla="*/ 103307 h 913295"/>
              <a:gd name="connsiteX2" fmla="*/ 2662810 w 2954004"/>
              <a:gd name="connsiteY2" fmla="*/ 685400 h 913295"/>
              <a:gd name="connsiteX3" fmla="*/ 1386461 w 2954004"/>
              <a:gd name="connsiteY3" fmla="*/ 913277 h 913295"/>
              <a:gd name="connsiteX4" fmla="*/ 300611 w 2954004"/>
              <a:gd name="connsiteY4" fmla="*/ 698475 h 913295"/>
              <a:gd name="connsiteX5" fmla="*/ 199011 w 2954004"/>
              <a:gd name="connsiteY5" fmla="*/ 56597 h 913295"/>
              <a:gd name="connsiteX0" fmla="*/ 276708 w 3031701"/>
              <a:gd name="connsiteY0" fmla="*/ 39654 h 896343"/>
              <a:gd name="connsiteX1" fmla="*/ 2816708 w 3031701"/>
              <a:gd name="connsiteY1" fmla="*/ 86364 h 896343"/>
              <a:gd name="connsiteX2" fmla="*/ 2740507 w 3031701"/>
              <a:gd name="connsiteY2" fmla="*/ 668457 h 896343"/>
              <a:gd name="connsiteX3" fmla="*/ 1464158 w 3031701"/>
              <a:gd name="connsiteY3" fmla="*/ 896334 h 896343"/>
              <a:gd name="connsiteX4" fmla="*/ 378308 w 3031701"/>
              <a:gd name="connsiteY4" fmla="*/ 681532 h 896343"/>
              <a:gd name="connsiteX5" fmla="*/ 78951 w 3031701"/>
              <a:gd name="connsiteY5" fmla="*/ 444184 h 896343"/>
              <a:gd name="connsiteX6" fmla="*/ 276708 w 3031701"/>
              <a:gd name="connsiteY6" fmla="*/ 39654 h 896343"/>
              <a:gd name="connsiteX0" fmla="*/ 398902 w 2949509"/>
              <a:gd name="connsiteY0" fmla="*/ 39654 h 896343"/>
              <a:gd name="connsiteX1" fmla="*/ 2748402 w 2949509"/>
              <a:gd name="connsiteY1" fmla="*/ 86364 h 896343"/>
              <a:gd name="connsiteX2" fmla="*/ 2672201 w 2949509"/>
              <a:gd name="connsiteY2" fmla="*/ 668457 h 896343"/>
              <a:gd name="connsiteX3" fmla="*/ 1395852 w 2949509"/>
              <a:gd name="connsiteY3" fmla="*/ 896334 h 896343"/>
              <a:gd name="connsiteX4" fmla="*/ 310002 w 2949509"/>
              <a:gd name="connsiteY4" fmla="*/ 681532 h 896343"/>
              <a:gd name="connsiteX5" fmla="*/ 10645 w 2949509"/>
              <a:gd name="connsiteY5" fmla="*/ 444184 h 896343"/>
              <a:gd name="connsiteX6" fmla="*/ 398902 w 2949509"/>
              <a:gd name="connsiteY6" fmla="*/ 39654 h 896343"/>
              <a:gd name="connsiteX0" fmla="*/ 444107 w 2940217"/>
              <a:gd name="connsiteY0" fmla="*/ 39654 h 896343"/>
              <a:gd name="connsiteX1" fmla="*/ 2742807 w 2940217"/>
              <a:gd name="connsiteY1" fmla="*/ 86364 h 896343"/>
              <a:gd name="connsiteX2" fmla="*/ 2666606 w 2940217"/>
              <a:gd name="connsiteY2" fmla="*/ 668457 h 896343"/>
              <a:gd name="connsiteX3" fmla="*/ 1390257 w 2940217"/>
              <a:gd name="connsiteY3" fmla="*/ 896334 h 896343"/>
              <a:gd name="connsiteX4" fmla="*/ 304407 w 2940217"/>
              <a:gd name="connsiteY4" fmla="*/ 681532 h 896343"/>
              <a:gd name="connsiteX5" fmla="*/ 5050 w 2940217"/>
              <a:gd name="connsiteY5" fmla="*/ 444184 h 896343"/>
              <a:gd name="connsiteX6" fmla="*/ 444107 w 2940217"/>
              <a:gd name="connsiteY6" fmla="*/ 39654 h 896343"/>
              <a:gd name="connsiteX0" fmla="*/ 444107 w 2940217"/>
              <a:gd name="connsiteY0" fmla="*/ 32465 h 913531"/>
              <a:gd name="connsiteX1" fmla="*/ 2742807 w 2940217"/>
              <a:gd name="connsiteY1" fmla="*/ 103552 h 913531"/>
              <a:gd name="connsiteX2" fmla="*/ 2666606 w 2940217"/>
              <a:gd name="connsiteY2" fmla="*/ 685645 h 913531"/>
              <a:gd name="connsiteX3" fmla="*/ 1390257 w 2940217"/>
              <a:gd name="connsiteY3" fmla="*/ 913522 h 913531"/>
              <a:gd name="connsiteX4" fmla="*/ 304407 w 2940217"/>
              <a:gd name="connsiteY4" fmla="*/ 698720 h 913531"/>
              <a:gd name="connsiteX5" fmla="*/ 5050 w 2940217"/>
              <a:gd name="connsiteY5" fmla="*/ 461372 h 913531"/>
              <a:gd name="connsiteX6" fmla="*/ 444107 w 2940217"/>
              <a:gd name="connsiteY6" fmla="*/ 32465 h 913531"/>
              <a:gd name="connsiteX0" fmla="*/ 441860 w 2664359"/>
              <a:gd name="connsiteY0" fmla="*/ 11444 h 892510"/>
              <a:gd name="connsiteX1" fmla="*/ 2442110 w 2664359"/>
              <a:gd name="connsiteY1" fmla="*/ 170290 h 892510"/>
              <a:gd name="connsiteX2" fmla="*/ 2664359 w 2664359"/>
              <a:gd name="connsiteY2" fmla="*/ 664624 h 892510"/>
              <a:gd name="connsiteX3" fmla="*/ 1388010 w 2664359"/>
              <a:gd name="connsiteY3" fmla="*/ 892501 h 892510"/>
              <a:gd name="connsiteX4" fmla="*/ 302160 w 2664359"/>
              <a:gd name="connsiteY4" fmla="*/ 677699 h 892510"/>
              <a:gd name="connsiteX5" fmla="*/ 2803 w 2664359"/>
              <a:gd name="connsiteY5" fmla="*/ 440351 h 892510"/>
              <a:gd name="connsiteX6" fmla="*/ 441860 w 2664359"/>
              <a:gd name="connsiteY6" fmla="*/ 11444 h 892510"/>
              <a:gd name="connsiteX0" fmla="*/ 441921 w 2793544"/>
              <a:gd name="connsiteY0" fmla="*/ 32465 h 913531"/>
              <a:gd name="connsiteX1" fmla="*/ 2454871 w 2793544"/>
              <a:gd name="connsiteY1" fmla="*/ 103552 h 913531"/>
              <a:gd name="connsiteX2" fmla="*/ 2664420 w 2793544"/>
              <a:gd name="connsiteY2" fmla="*/ 685645 h 913531"/>
              <a:gd name="connsiteX3" fmla="*/ 1388071 w 2793544"/>
              <a:gd name="connsiteY3" fmla="*/ 913522 h 913531"/>
              <a:gd name="connsiteX4" fmla="*/ 302221 w 2793544"/>
              <a:gd name="connsiteY4" fmla="*/ 698720 h 913531"/>
              <a:gd name="connsiteX5" fmla="*/ 2864 w 2793544"/>
              <a:gd name="connsiteY5" fmla="*/ 461372 h 913531"/>
              <a:gd name="connsiteX6" fmla="*/ 441921 w 2793544"/>
              <a:gd name="connsiteY6" fmla="*/ 32465 h 913531"/>
              <a:gd name="connsiteX0" fmla="*/ 441921 w 2639628"/>
              <a:gd name="connsiteY0" fmla="*/ 29018 h 910084"/>
              <a:gd name="connsiteX1" fmla="*/ 2454871 w 2639628"/>
              <a:gd name="connsiteY1" fmla="*/ 100105 h 910084"/>
              <a:gd name="connsiteX2" fmla="*/ 2397720 w 2639628"/>
              <a:gd name="connsiteY2" fmla="*/ 594439 h 910084"/>
              <a:gd name="connsiteX3" fmla="*/ 1388071 w 2639628"/>
              <a:gd name="connsiteY3" fmla="*/ 910075 h 910084"/>
              <a:gd name="connsiteX4" fmla="*/ 302221 w 2639628"/>
              <a:gd name="connsiteY4" fmla="*/ 695273 h 910084"/>
              <a:gd name="connsiteX5" fmla="*/ 2864 w 2639628"/>
              <a:gd name="connsiteY5" fmla="*/ 457925 h 910084"/>
              <a:gd name="connsiteX6" fmla="*/ 441921 w 2639628"/>
              <a:gd name="connsiteY6" fmla="*/ 29018 h 910084"/>
              <a:gd name="connsiteX0" fmla="*/ 441921 w 2675751"/>
              <a:gd name="connsiteY0" fmla="*/ 31073 h 912139"/>
              <a:gd name="connsiteX1" fmla="*/ 2454871 w 2675751"/>
              <a:gd name="connsiteY1" fmla="*/ 102160 h 912139"/>
              <a:gd name="connsiteX2" fmla="*/ 2473920 w 2675751"/>
              <a:gd name="connsiteY2" fmla="*/ 650124 h 912139"/>
              <a:gd name="connsiteX3" fmla="*/ 1388071 w 2675751"/>
              <a:gd name="connsiteY3" fmla="*/ 912130 h 912139"/>
              <a:gd name="connsiteX4" fmla="*/ 302221 w 2675751"/>
              <a:gd name="connsiteY4" fmla="*/ 697328 h 912139"/>
              <a:gd name="connsiteX5" fmla="*/ 2864 w 2675751"/>
              <a:gd name="connsiteY5" fmla="*/ 459980 h 912139"/>
              <a:gd name="connsiteX6" fmla="*/ 441921 w 2675751"/>
              <a:gd name="connsiteY6" fmla="*/ 31073 h 912139"/>
              <a:gd name="connsiteX0" fmla="*/ 441921 w 2675751"/>
              <a:gd name="connsiteY0" fmla="*/ 31073 h 912153"/>
              <a:gd name="connsiteX1" fmla="*/ 2454871 w 2675751"/>
              <a:gd name="connsiteY1" fmla="*/ 102160 h 912153"/>
              <a:gd name="connsiteX2" fmla="*/ 2473920 w 2675751"/>
              <a:gd name="connsiteY2" fmla="*/ 650124 h 912153"/>
              <a:gd name="connsiteX3" fmla="*/ 1388071 w 2675751"/>
              <a:gd name="connsiteY3" fmla="*/ 912130 h 912153"/>
              <a:gd name="connsiteX4" fmla="*/ 505421 w 2675751"/>
              <a:gd name="connsiteY4" fmla="*/ 780212 h 912153"/>
              <a:gd name="connsiteX5" fmla="*/ 2864 w 2675751"/>
              <a:gd name="connsiteY5" fmla="*/ 459980 h 912153"/>
              <a:gd name="connsiteX6" fmla="*/ 441921 w 2675751"/>
              <a:gd name="connsiteY6" fmla="*/ 31073 h 912153"/>
              <a:gd name="connsiteX0" fmla="*/ 441921 w 2675751"/>
              <a:gd name="connsiteY0" fmla="*/ 31073 h 912187"/>
              <a:gd name="connsiteX1" fmla="*/ 2454871 w 2675751"/>
              <a:gd name="connsiteY1" fmla="*/ 102160 h 912187"/>
              <a:gd name="connsiteX2" fmla="*/ 2473920 w 2675751"/>
              <a:gd name="connsiteY2" fmla="*/ 650124 h 912187"/>
              <a:gd name="connsiteX3" fmla="*/ 1388071 w 2675751"/>
              <a:gd name="connsiteY3" fmla="*/ 912130 h 912187"/>
              <a:gd name="connsiteX4" fmla="*/ 505421 w 2675751"/>
              <a:gd name="connsiteY4" fmla="*/ 780212 h 912187"/>
              <a:gd name="connsiteX5" fmla="*/ 2864 w 2675751"/>
              <a:gd name="connsiteY5" fmla="*/ 459980 h 912187"/>
              <a:gd name="connsiteX6" fmla="*/ 441921 w 2675751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80840 w 2651170"/>
              <a:gd name="connsiteY4" fmla="*/ 780212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93540 w 2651170"/>
              <a:gd name="connsiteY4" fmla="*/ 770461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375448 w 2609278"/>
              <a:gd name="connsiteY0" fmla="*/ 33957 h 915071"/>
              <a:gd name="connsiteX1" fmla="*/ 2388398 w 2609278"/>
              <a:gd name="connsiteY1" fmla="*/ 105044 h 915071"/>
              <a:gd name="connsiteX2" fmla="*/ 2407447 w 2609278"/>
              <a:gd name="connsiteY2" fmla="*/ 653008 h 915071"/>
              <a:gd name="connsiteX3" fmla="*/ 1321598 w 2609278"/>
              <a:gd name="connsiteY3" fmla="*/ 915014 h 915071"/>
              <a:gd name="connsiteX4" fmla="*/ 451648 w 2609278"/>
              <a:gd name="connsiteY4" fmla="*/ 773345 h 915071"/>
              <a:gd name="connsiteX5" fmla="*/ 6241 w 2609278"/>
              <a:gd name="connsiteY5" fmla="*/ 501868 h 915071"/>
              <a:gd name="connsiteX6" fmla="*/ 375448 w 2609278"/>
              <a:gd name="connsiteY6" fmla="*/ 33957 h 915071"/>
              <a:gd name="connsiteX0" fmla="*/ 431273 w 2665103"/>
              <a:gd name="connsiteY0" fmla="*/ 33957 h 915071"/>
              <a:gd name="connsiteX1" fmla="*/ 2444223 w 2665103"/>
              <a:gd name="connsiteY1" fmla="*/ 105044 h 915071"/>
              <a:gd name="connsiteX2" fmla="*/ 2463272 w 2665103"/>
              <a:gd name="connsiteY2" fmla="*/ 653008 h 915071"/>
              <a:gd name="connsiteX3" fmla="*/ 1377423 w 2665103"/>
              <a:gd name="connsiteY3" fmla="*/ 915014 h 915071"/>
              <a:gd name="connsiteX4" fmla="*/ 507473 w 2665103"/>
              <a:gd name="connsiteY4" fmla="*/ 773345 h 915071"/>
              <a:gd name="connsiteX5" fmla="*/ 62066 w 2665103"/>
              <a:gd name="connsiteY5" fmla="*/ 501868 h 915071"/>
              <a:gd name="connsiteX6" fmla="*/ 431273 w 2665103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392049 w 2565461"/>
              <a:gd name="connsiteY0" fmla="*/ 41812 h 922926"/>
              <a:gd name="connsiteX1" fmla="*/ 1369043 w 2565461"/>
              <a:gd name="connsiteY1" fmla="*/ 30709 h 922926"/>
              <a:gd name="connsiteX2" fmla="*/ 2404999 w 2565461"/>
              <a:gd name="connsiteY2" fmla="*/ 112899 h 922926"/>
              <a:gd name="connsiteX3" fmla="*/ 2424048 w 2565461"/>
              <a:gd name="connsiteY3" fmla="*/ 660863 h 922926"/>
              <a:gd name="connsiteX4" fmla="*/ 1338199 w 2565461"/>
              <a:gd name="connsiteY4" fmla="*/ 922869 h 922926"/>
              <a:gd name="connsiteX5" fmla="*/ 468249 w 2565461"/>
              <a:gd name="connsiteY5" fmla="*/ 781200 h 922926"/>
              <a:gd name="connsiteX6" fmla="*/ 22842 w 2565461"/>
              <a:gd name="connsiteY6" fmla="*/ 509723 h 922926"/>
              <a:gd name="connsiteX7" fmla="*/ 392049 w 2565461"/>
              <a:gd name="connsiteY7" fmla="*/ 41812 h 922926"/>
              <a:gd name="connsiteX0" fmla="*/ 392049 w 2622133"/>
              <a:gd name="connsiteY0" fmla="*/ 41812 h 922915"/>
              <a:gd name="connsiteX1" fmla="*/ 1369043 w 2622133"/>
              <a:gd name="connsiteY1" fmla="*/ 30709 h 922915"/>
              <a:gd name="connsiteX2" fmla="*/ 2404999 w 2622133"/>
              <a:gd name="connsiteY2" fmla="*/ 112899 h 922915"/>
              <a:gd name="connsiteX3" fmla="*/ 2506598 w 2622133"/>
              <a:gd name="connsiteY3" fmla="*/ 621859 h 922915"/>
              <a:gd name="connsiteX4" fmla="*/ 1338199 w 2622133"/>
              <a:gd name="connsiteY4" fmla="*/ 922869 h 922915"/>
              <a:gd name="connsiteX5" fmla="*/ 468249 w 2622133"/>
              <a:gd name="connsiteY5" fmla="*/ 781200 h 922915"/>
              <a:gd name="connsiteX6" fmla="*/ 22842 w 2622133"/>
              <a:gd name="connsiteY6" fmla="*/ 509723 h 922915"/>
              <a:gd name="connsiteX7" fmla="*/ 392049 w 2622133"/>
              <a:gd name="connsiteY7" fmla="*/ 41812 h 922915"/>
              <a:gd name="connsiteX0" fmla="*/ 392049 w 2652643"/>
              <a:gd name="connsiteY0" fmla="*/ 41812 h 922915"/>
              <a:gd name="connsiteX1" fmla="*/ 1369043 w 2652643"/>
              <a:gd name="connsiteY1" fmla="*/ 30709 h 922915"/>
              <a:gd name="connsiteX2" fmla="*/ 2487549 w 2652643"/>
              <a:gd name="connsiteY2" fmla="*/ 112899 h 922915"/>
              <a:gd name="connsiteX3" fmla="*/ 2506598 w 2652643"/>
              <a:gd name="connsiteY3" fmla="*/ 621859 h 922915"/>
              <a:gd name="connsiteX4" fmla="*/ 1338199 w 2652643"/>
              <a:gd name="connsiteY4" fmla="*/ 922869 h 922915"/>
              <a:gd name="connsiteX5" fmla="*/ 468249 w 2652643"/>
              <a:gd name="connsiteY5" fmla="*/ 781200 h 922915"/>
              <a:gd name="connsiteX6" fmla="*/ 22842 w 2652643"/>
              <a:gd name="connsiteY6" fmla="*/ 509723 h 922915"/>
              <a:gd name="connsiteX7" fmla="*/ 392049 w 2652643"/>
              <a:gd name="connsiteY7" fmla="*/ 41812 h 922915"/>
              <a:gd name="connsiteX0" fmla="*/ 392049 w 2652643"/>
              <a:gd name="connsiteY0" fmla="*/ 50999 h 932102"/>
              <a:gd name="connsiteX1" fmla="*/ 1369043 w 2652643"/>
              <a:gd name="connsiteY1" fmla="*/ 20394 h 932102"/>
              <a:gd name="connsiteX2" fmla="*/ 2487549 w 2652643"/>
              <a:gd name="connsiteY2" fmla="*/ 122086 h 932102"/>
              <a:gd name="connsiteX3" fmla="*/ 2506598 w 2652643"/>
              <a:gd name="connsiteY3" fmla="*/ 631046 h 932102"/>
              <a:gd name="connsiteX4" fmla="*/ 1338199 w 2652643"/>
              <a:gd name="connsiteY4" fmla="*/ 932056 h 932102"/>
              <a:gd name="connsiteX5" fmla="*/ 468249 w 2652643"/>
              <a:gd name="connsiteY5" fmla="*/ 790387 h 932102"/>
              <a:gd name="connsiteX6" fmla="*/ 22842 w 2652643"/>
              <a:gd name="connsiteY6" fmla="*/ 518910 h 932102"/>
              <a:gd name="connsiteX7" fmla="*/ 392049 w 2652643"/>
              <a:gd name="connsiteY7" fmla="*/ 50999 h 932102"/>
              <a:gd name="connsiteX0" fmla="*/ 470708 w 2731302"/>
              <a:gd name="connsiteY0" fmla="*/ 44856 h 925959"/>
              <a:gd name="connsiteX1" fmla="*/ 1447702 w 2731302"/>
              <a:gd name="connsiteY1" fmla="*/ 14251 h 925959"/>
              <a:gd name="connsiteX2" fmla="*/ 2566208 w 2731302"/>
              <a:gd name="connsiteY2" fmla="*/ 115943 h 925959"/>
              <a:gd name="connsiteX3" fmla="*/ 2585257 w 2731302"/>
              <a:gd name="connsiteY3" fmla="*/ 624903 h 925959"/>
              <a:gd name="connsiteX4" fmla="*/ 1416858 w 2731302"/>
              <a:gd name="connsiteY4" fmla="*/ 925913 h 925959"/>
              <a:gd name="connsiteX5" fmla="*/ 546908 w 2731302"/>
              <a:gd name="connsiteY5" fmla="*/ 784244 h 925959"/>
              <a:gd name="connsiteX6" fmla="*/ 18951 w 2731302"/>
              <a:gd name="connsiteY6" fmla="*/ 415257 h 925959"/>
              <a:gd name="connsiteX7" fmla="*/ 470708 w 2731302"/>
              <a:gd name="connsiteY7" fmla="*/ 44856 h 925959"/>
              <a:gd name="connsiteX0" fmla="*/ 451757 w 2712351"/>
              <a:gd name="connsiteY0" fmla="*/ 44856 h 925959"/>
              <a:gd name="connsiteX1" fmla="*/ 1428751 w 2712351"/>
              <a:gd name="connsiteY1" fmla="*/ 14251 h 925959"/>
              <a:gd name="connsiteX2" fmla="*/ 2547257 w 2712351"/>
              <a:gd name="connsiteY2" fmla="*/ 115943 h 925959"/>
              <a:gd name="connsiteX3" fmla="*/ 2566306 w 2712351"/>
              <a:gd name="connsiteY3" fmla="*/ 624903 h 925959"/>
              <a:gd name="connsiteX4" fmla="*/ 1397907 w 2712351"/>
              <a:gd name="connsiteY4" fmla="*/ 925913 h 925959"/>
              <a:gd name="connsiteX5" fmla="*/ 527957 w 2712351"/>
              <a:gd name="connsiteY5" fmla="*/ 784244 h 925959"/>
              <a:gd name="connsiteX6" fmla="*/ 0 w 2712351"/>
              <a:gd name="connsiteY6" fmla="*/ 415257 h 925959"/>
              <a:gd name="connsiteX7" fmla="*/ 451757 w 2712351"/>
              <a:gd name="connsiteY7" fmla="*/ 44856 h 925959"/>
              <a:gd name="connsiteX0" fmla="*/ 83527 w 2344121"/>
              <a:gd name="connsiteY0" fmla="*/ 69697 h 950800"/>
              <a:gd name="connsiteX1" fmla="*/ 1060521 w 2344121"/>
              <a:gd name="connsiteY1" fmla="*/ 39092 h 950800"/>
              <a:gd name="connsiteX2" fmla="*/ 2179027 w 2344121"/>
              <a:gd name="connsiteY2" fmla="*/ 140784 h 950800"/>
              <a:gd name="connsiteX3" fmla="*/ 2198076 w 2344121"/>
              <a:gd name="connsiteY3" fmla="*/ 649744 h 950800"/>
              <a:gd name="connsiteX4" fmla="*/ 1029677 w 2344121"/>
              <a:gd name="connsiteY4" fmla="*/ 950754 h 950800"/>
              <a:gd name="connsiteX5" fmla="*/ 159727 w 2344121"/>
              <a:gd name="connsiteY5" fmla="*/ 809085 h 950800"/>
              <a:gd name="connsiteX6" fmla="*/ 83527 w 2344121"/>
              <a:gd name="connsiteY6" fmla="*/ 69697 h 950800"/>
              <a:gd name="connsiteX0" fmla="*/ 433252 w 2693846"/>
              <a:gd name="connsiteY0" fmla="*/ 44493 h 925596"/>
              <a:gd name="connsiteX1" fmla="*/ 1410246 w 2693846"/>
              <a:gd name="connsiteY1" fmla="*/ 13888 h 925596"/>
              <a:gd name="connsiteX2" fmla="*/ 2528752 w 2693846"/>
              <a:gd name="connsiteY2" fmla="*/ 115580 h 925596"/>
              <a:gd name="connsiteX3" fmla="*/ 2547801 w 2693846"/>
              <a:gd name="connsiteY3" fmla="*/ 624540 h 925596"/>
              <a:gd name="connsiteX4" fmla="*/ 1379402 w 2693846"/>
              <a:gd name="connsiteY4" fmla="*/ 925550 h 925596"/>
              <a:gd name="connsiteX5" fmla="*/ 509452 w 2693846"/>
              <a:gd name="connsiteY5" fmla="*/ 783881 h 925596"/>
              <a:gd name="connsiteX6" fmla="*/ 546 w 2693846"/>
              <a:gd name="connsiteY6" fmla="*/ 408805 h 925596"/>
              <a:gd name="connsiteX7" fmla="*/ 433252 w 2693846"/>
              <a:gd name="connsiteY7" fmla="*/ 44493 h 925596"/>
              <a:gd name="connsiteX0" fmla="*/ 357332 w 2694126"/>
              <a:gd name="connsiteY0" fmla="*/ 44493 h 925596"/>
              <a:gd name="connsiteX1" fmla="*/ 1410526 w 2694126"/>
              <a:gd name="connsiteY1" fmla="*/ 13888 h 925596"/>
              <a:gd name="connsiteX2" fmla="*/ 2529032 w 2694126"/>
              <a:gd name="connsiteY2" fmla="*/ 115580 h 925596"/>
              <a:gd name="connsiteX3" fmla="*/ 2548081 w 2694126"/>
              <a:gd name="connsiteY3" fmla="*/ 624540 h 925596"/>
              <a:gd name="connsiteX4" fmla="*/ 1379682 w 2694126"/>
              <a:gd name="connsiteY4" fmla="*/ 925550 h 925596"/>
              <a:gd name="connsiteX5" fmla="*/ 509732 w 2694126"/>
              <a:gd name="connsiteY5" fmla="*/ 783881 h 925596"/>
              <a:gd name="connsiteX6" fmla="*/ 826 w 2694126"/>
              <a:gd name="connsiteY6" fmla="*/ 408805 h 925596"/>
              <a:gd name="connsiteX7" fmla="*/ 357332 w 2694126"/>
              <a:gd name="connsiteY7" fmla="*/ 44493 h 925596"/>
              <a:gd name="connsiteX0" fmla="*/ 357332 w 2639008"/>
              <a:gd name="connsiteY0" fmla="*/ 44493 h 925611"/>
              <a:gd name="connsiteX1" fmla="*/ 1410526 w 2639008"/>
              <a:gd name="connsiteY1" fmla="*/ 13888 h 925611"/>
              <a:gd name="connsiteX2" fmla="*/ 2529032 w 2639008"/>
              <a:gd name="connsiteY2" fmla="*/ 115580 h 925611"/>
              <a:gd name="connsiteX3" fmla="*/ 2446481 w 2639008"/>
              <a:gd name="connsiteY3" fmla="*/ 673295 h 925611"/>
              <a:gd name="connsiteX4" fmla="*/ 1379682 w 2639008"/>
              <a:gd name="connsiteY4" fmla="*/ 925550 h 925611"/>
              <a:gd name="connsiteX5" fmla="*/ 509732 w 2639008"/>
              <a:gd name="connsiteY5" fmla="*/ 783881 h 925611"/>
              <a:gd name="connsiteX6" fmla="*/ 826 w 2639008"/>
              <a:gd name="connsiteY6" fmla="*/ 408805 h 925611"/>
              <a:gd name="connsiteX7" fmla="*/ 357332 w 2639008"/>
              <a:gd name="connsiteY7" fmla="*/ 44493 h 925611"/>
              <a:gd name="connsiteX0" fmla="*/ 357332 w 2704311"/>
              <a:gd name="connsiteY0" fmla="*/ 44493 h 925603"/>
              <a:gd name="connsiteX1" fmla="*/ 1410526 w 2704311"/>
              <a:gd name="connsiteY1" fmla="*/ 13888 h 925603"/>
              <a:gd name="connsiteX2" fmla="*/ 2529032 w 2704311"/>
              <a:gd name="connsiteY2" fmla="*/ 115580 h 925603"/>
              <a:gd name="connsiteX3" fmla="*/ 2693226 w 2704311"/>
              <a:gd name="connsiteY3" fmla="*/ 408805 h 925603"/>
              <a:gd name="connsiteX4" fmla="*/ 2446481 w 2704311"/>
              <a:gd name="connsiteY4" fmla="*/ 673295 h 925603"/>
              <a:gd name="connsiteX5" fmla="*/ 1379682 w 2704311"/>
              <a:gd name="connsiteY5" fmla="*/ 925550 h 925603"/>
              <a:gd name="connsiteX6" fmla="*/ 509732 w 2704311"/>
              <a:gd name="connsiteY6" fmla="*/ 783881 h 925603"/>
              <a:gd name="connsiteX7" fmla="*/ 826 w 2704311"/>
              <a:gd name="connsiteY7" fmla="*/ 408805 h 925603"/>
              <a:gd name="connsiteX8" fmla="*/ 357332 w 2704311"/>
              <a:gd name="connsiteY8" fmla="*/ 44493 h 925603"/>
              <a:gd name="connsiteX0" fmla="*/ 357332 w 2694270"/>
              <a:gd name="connsiteY0" fmla="*/ 44493 h 925603"/>
              <a:gd name="connsiteX1" fmla="*/ 1410526 w 2694270"/>
              <a:gd name="connsiteY1" fmla="*/ 13888 h 925603"/>
              <a:gd name="connsiteX2" fmla="*/ 2370282 w 2694270"/>
              <a:gd name="connsiteY2" fmla="*/ 66825 h 925603"/>
              <a:gd name="connsiteX3" fmla="*/ 2693226 w 2694270"/>
              <a:gd name="connsiteY3" fmla="*/ 408805 h 925603"/>
              <a:gd name="connsiteX4" fmla="*/ 2446481 w 2694270"/>
              <a:gd name="connsiteY4" fmla="*/ 673295 h 925603"/>
              <a:gd name="connsiteX5" fmla="*/ 1379682 w 2694270"/>
              <a:gd name="connsiteY5" fmla="*/ 925550 h 925603"/>
              <a:gd name="connsiteX6" fmla="*/ 509732 w 2694270"/>
              <a:gd name="connsiteY6" fmla="*/ 783881 h 925603"/>
              <a:gd name="connsiteX7" fmla="*/ 826 w 2694270"/>
              <a:gd name="connsiteY7" fmla="*/ 408805 h 925603"/>
              <a:gd name="connsiteX8" fmla="*/ 357332 w 2694270"/>
              <a:gd name="connsiteY8" fmla="*/ 44493 h 925603"/>
              <a:gd name="connsiteX0" fmla="*/ 357332 w 2719532"/>
              <a:gd name="connsiteY0" fmla="*/ 44493 h 925603"/>
              <a:gd name="connsiteX1" fmla="*/ 1410526 w 2719532"/>
              <a:gd name="connsiteY1" fmla="*/ 13888 h 925603"/>
              <a:gd name="connsiteX2" fmla="*/ 2370282 w 2719532"/>
              <a:gd name="connsiteY2" fmla="*/ 66825 h 925603"/>
              <a:gd name="connsiteX3" fmla="*/ 2718626 w 2719532"/>
              <a:gd name="connsiteY3" fmla="*/ 335673 h 925603"/>
              <a:gd name="connsiteX4" fmla="*/ 2446481 w 2719532"/>
              <a:gd name="connsiteY4" fmla="*/ 673295 h 925603"/>
              <a:gd name="connsiteX5" fmla="*/ 1379682 w 2719532"/>
              <a:gd name="connsiteY5" fmla="*/ 925550 h 925603"/>
              <a:gd name="connsiteX6" fmla="*/ 509732 w 2719532"/>
              <a:gd name="connsiteY6" fmla="*/ 783881 h 925603"/>
              <a:gd name="connsiteX7" fmla="*/ 826 w 2719532"/>
              <a:gd name="connsiteY7" fmla="*/ 408805 h 925603"/>
              <a:gd name="connsiteX8" fmla="*/ 357332 w 2719532"/>
              <a:gd name="connsiteY8" fmla="*/ 44493 h 925603"/>
              <a:gd name="connsiteX0" fmla="*/ 356957 w 2719157"/>
              <a:gd name="connsiteY0" fmla="*/ 50230 h 931340"/>
              <a:gd name="connsiteX1" fmla="*/ 660851 w 2719157"/>
              <a:gd name="connsiteY1" fmla="*/ 124 h 931340"/>
              <a:gd name="connsiteX2" fmla="*/ 1410151 w 2719157"/>
              <a:gd name="connsiteY2" fmla="*/ 19625 h 931340"/>
              <a:gd name="connsiteX3" fmla="*/ 2369907 w 2719157"/>
              <a:gd name="connsiteY3" fmla="*/ 72562 h 931340"/>
              <a:gd name="connsiteX4" fmla="*/ 2718251 w 2719157"/>
              <a:gd name="connsiteY4" fmla="*/ 341410 h 931340"/>
              <a:gd name="connsiteX5" fmla="*/ 2446106 w 2719157"/>
              <a:gd name="connsiteY5" fmla="*/ 679032 h 931340"/>
              <a:gd name="connsiteX6" fmla="*/ 1379307 w 2719157"/>
              <a:gd name="connsiteY6" fmla="*/ 931287 h 931340"/>
              <a:gd name="connsiteX7" fmla="*/ 509357 w 2719157"/>
              <a:gd name="connsiteY7" fmla="*/ 789618 h 931340"/>
              <a:gd name="connsiteX8" fmla="*/ 451 w 2719157"/>
              <a:gd name="connsiteY8" fmla="*/ 414542 h 931340"/>
              <a:gd name="connsiteX9" fmla="*/ 356957 w 2719157"/>
              <a:gd name="connsiteY9" fmla="*/ 50230 h 931340"/>
              <a:gd name="connsiteX0" fmla="*/ 217737 w 2719637"/>
              <a:gd name="connsiteY0" fmla="*/ 103736 h 931216"/>
              <a:gd name="connsiteX1" fmla="*/ 661331 w 2719637"/>
              <a:gd name="connsiteY1" fmla="*/ 0 h 931216"/>
              <a:gd name="connsiteX2" fmla="*/ 1410631 w 2719637"/>
              <a:gd name="connsiteY2" fmla="*/ 19501 h 931216"/>
              <a:gd name="connsiteX3" fmla="*/ 2370387 w 2719637"/>
              <a:gd name="connsiteY3" fmla="*/ 72438 h 931216"/>
              <a:gd name="connsiteX4" fmla="*/ 2718731 w 2719637"/>
              <a:gd name="connsiteY4" fmla="*/ 341286 h 931216"/>
              <a:gd name="connsiteX5" fmla="*/ 2446586 w 2719637"/>
              <a:gd name="connsiteY5" fmla="*/ 678908 h 931216"/>
              <a:gd name="connsiteX6" fmla="*/ 1379787 w 2719637"/>
              <a:gd name="connsiteY6" fmla="*/ 931163 h 931216"/>
              <a:gd name="connsiteX7" fmla="*/ 509837 w 2719637"/>
              <a:gd name="connsiteY7" fmla="*/ 789494 h 931216"/>
              <a:gd name="connsiteX8" fmla="*/ 931 w 2719637"/>
              <a:gd name="connsiteY8" fmla="*/ 414418 h 931216"/>
              <a:gd name="connsiteX9" fmla="*/ 217737 w 2719637"/>
              <a:gd name="connsiteY9" fmla="*/ 103736 h 93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9637" h="931216">
                <a:moveTo>
                  <a:pt x="217737" y="103736"/>
                </a:moveTo>
                <a:cubicBezTo>
                  <a:pt x="327803" y="34666"/>
                  <a:pt x="485799" y="5101"/>
                  <a:pt x="661331" y="0"/>
                </a:cubicBezTo>
                <a:lnTo>
                  <a:pt x="1410631" y="19501"/>
                </a:lnTo>
                <a:cubicBezTo>
                  <a:pt x="1696532" y="30761"/>
                  <a:pt x="2152370" y="18807"/>
                  <a:pt x="2370387" y="72438"/>
                </a:cubicBezTo>
                <a:cubicBezTo>
                  <a:pt x="2588404" y="126069"/>
                  <a:pt x="2732489" y="248334"/>
                  <a:pt x="2718731" y="341286"/>
                </a:cubicBezTo>
                <a:cubicBezTo>
                  <a:pt x="2704973" y="434238"/>
                  <a:pt x="2653868" y="592784"/>
                  <a:pt x="2446586" y="678908"/>
                </a:cubicBezTo>
                <a:cubicBezTo>
                  <a:pt x="2239304" y="765032"/>
                  <a:pt x="1832754" y="934673"/>
                  <a:pt x="1379787" y="931163"/>
                </a:cubicBezTo>
                <a:cubicBezTo>
                  <a:pt x="1003021" y="932530"/>
                  <a:pt x="739646" y="875618"/>
                  <a:pt x="509837" y="789494"/>
                </a:cubicBezTo>
                <a:cubicBezTo>
                  <a:pt x="280028" y="703370"/>
                  <a:pt x="13631" y="537649"/>
                  <a:pt x="931" y="414418"/>
                </a:cubicBezTo>
                <a:cubicBezTo>
                  <a:pt x="-11769" y="291187"/>
                  <a:pt x="107671" y="172806"/>
                  <a:pt x="217737" y="103736"/>
                </a:cubicBez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outline_larva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0271">
            <a:off x="3755069" y="1695797"/>
            <a:ext cx="1574160" cy="408359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>
            <a:off x="3510094" y="3235641"/>
            <a:ext cx="22697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893082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768361" y="2438400"/>
            <a:ext cx="909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Embryo</a:t>
            </a:r>
          </a:p>
          <a:p>
            <a:r>
              <a:rPr lang="en-US" dirty="0" smtClean="0"/>
              <a:t>24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4267200" y="2438400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Larva</a:t>
            </a:r>
          </a:p>
          <a:p>
            <a:pPr algn="ctr"/>
            <a:r>
              <a:rPr lang="en-US" dirty="0" smtClean="0"/>
              <a:t>4 days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5894049" y="3235641"/>
            <a:ext cx="22697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5" name="Picture 64" descr="outline_pupa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84524">
            <a:off x="6359931" y="1633957"/>
            <a:ext cx="1561609" cy="56014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705600" y="2438400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Pupae</a:t>
            </a:r>
          </a:p>
          <a:p>
            <a:r>
              <a:rPr lang="en-US" dirty="0" smtClean="0"/>
              <a:t>5 days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 rot="18922286">
            <a:off x="8223250" y="3058951"/>
            <a:ext cx="69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Adult</a:t>
            </a:r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2692400" y="4944534"/>
            <a:ext cx="1303867" cy="901700"/>
          </a:xfrm>
          <a:prstGeom prst="rect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74A5-6B21-7D43-AA42-06463E0BF38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10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70" grpId="0"/>
      <p:bldP spid="71" grpId="0"/>
      <p:bldP spid="72" grpId="0"/>
      <p:bldP spid="73" grpId="0"/>
      <p:bldP spid="8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Groucho recruitment is more dynamic during early developmental stages</a:t>
            </a:r>
            <a:endParaRPr lang="en-US" sz="2400" dirty="0"/>
          </a:p>
        </p:txBody>
      </p:sp>
      <p:pic>
        <p:nvPicPr>
          <p:cNvPr id="3" name="Picture 2" descr="chip - 3A - Overlapping peak Venn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23"/>
          <a:stretch/>
        </p:blipFill>
        <p:spPr>
          <a:xfrm>
            <a:off x="543753" y="1406635"/>
            <a:ext cx="3219881" cy="2787682"/>
          </a:xfrm>
          <a:prstGeom prst="rect">
            <a:avLst/>
          </a:prstGeom>
        </p:spPr>
      </p:pic>
      <p:pic>
        <p:nvPicPr>
          <p:cNvPr id="6" name="Picture 5" descr="Screen Shot 2015-02-24 at 10.55.0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1" y="4790407"/>
            <a:ext cx="2108200" cy="1244600"/>
          </a:xfrm>
          <a:prstGeom prst="rect">
            <a:avLst/>
          </a:prstGeom>
        </p:spPr>
      </p:pic>
      <p:pic>
        <p:nvPicPr>
          <p:cNvPr id="7" name="Picture 6" descr="Screen Shot 2015-02-24 at 11.00.35 PM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1" t="1487" r="24928"/>
          <a:stretch/>
        </p:blipFill>
        <p:spPr>
          <a:xfrm>
            <a:off x="4394603" y="1905000"/>
            <a:ext cx="4647439" cy="425108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6200000">
            <a:off x="3619701" y="2247699"/>
            <a:ext cx="1117600" cy="432201"/>
          </a:xfrm>
          <a:prstGeom prst="rect">
            <a:avLst/>
          </a:prstGeom>
          <a:solidFill>
            <a:srgbClr val="C0504D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1.5 - 4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962400" y="3022599"/>
            <a:ext cx="5079642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962400" y="4106260"/>
            <a:ext cx="5121656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962400" y="5193914"/>
            <a:ext cx="518160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 rot="16200000">
            <a:off x="3651652" y="3333356"/>
            <a:ext cx="1053713" cy="432200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 – 6.5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rot="16200000">
            <a:off x="3619707" y="4419013"/>
            <a:ext cx="1117600" cy="432201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6.5 – 9</a:t>
            </a:r>
          </a:p>
        </p:txBody>
      </p:sp>
      <p:sp>
        <p:nvSpPr>
          <p:cNvPr id="4" name="Rectangle 3"/>
          <p:cNvSpPr/>
          <p:nvPr/>
        </p:nvSpPr>
        <p:spPr>
          <a:xfrm>
            <a:off x="698252" y="2171074"/>
            <a:ext cx="284481" cy="136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376901" y="2171074"/>
            <a:ext cx="284481" cy="136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052328" y="4057772"/>
            <a:ext cx="284481" cy="136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65451" y="1720334"/>
            <a:ext cx="964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1.5 - 4 H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730918" y="1503402"/>
            <a:ext cx="964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4 - 6.5 H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8637" y="1720334"/>
            <a:ext cx="964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6.5 - 9 H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74A5-6B21-7D43-AA42-06463E0BF38B}" type="slidenum">
              <a:rPr lang="en-US" smtClean="0"/>
              <a:t>6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418" y="2997115"/>
            <a:ext cx="472260" cy="277586"/>
          </a:xfrm>
          <a:prstGeom prst="rect">
            <a:avLst/>
          </a:prstGeom>
          <a:solidFill>
            <a:srgbClr val="8988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43142" y="2829448"/>
            <a:ext cx="472260" cy="277586"/>
          </a:xfrm>
          <a:prstGeom prst="rect">
            <a:avLst/>
          </a:prstGeom>
          <a:solidFill>
            <a:srgbClr val="47AC9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023986" y="1980152"/>
            <a:ext cx="259413" cy="222504"/>
          </a:xfrm>
          <a:prstGeom prst="rect">
            <a:avLst/>
          </a:prstGeom>
          <a:solidFill>
            <a:srgbClr val="82E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930518" y="2894732"/>
            <a:ext cx="472260" cy="277586"/>
          </a:xfrm>
          <a:prstGeom prst="rect">
            <a:avLst/>
          </a:prstGeom>
          <a:solidFill>
            <a:srgbClr val="6389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570706" y="2829448"/>
            <a:ext cx="472260" cy="277586"/>
          </a:xfrm>
          <a:prstGeom prst="rect">
            <a:avLst/>
          </a:prstGeom>
          <a:solidFill>
            <a:srgbClr val="81A75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174950" y="3006503"/>
            <a:ext cx="472260" cy="277586"/>
          </a:xfrm>
          <a:prstGeom prst="rect">
            <a:avLst/>
          </a:prstGeom>
          <a:solidFill>
            <a:srgbClr val="FF81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8252" y="334245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2311</a:t>
            </a: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152445" y="27759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1409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894974" y="289785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717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829934" y="190499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3056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660492" y="27726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64</a:t>
            </a:r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036692" y="334245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782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552235" y="6057034"/>
            <a:ext cx="284481" cy="136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384936" y="612530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zen2</a:t>
            </a:r>
            <a:endParaRPr lang="en-US" i="1" dirty="0"/>
          </a:p>
        </p:txBody>
      </p:sp>
      <p:sp>
        <p:nvSpPr>
          <p:cNvPr id="33" name="TextBox 32"/>
          <p:cNvSpPr txBox="1"/>
          <p:nvPr/>
        </p:nvSpPr>
        <p:spPr>
          <a:xfrm>
            <a:off x="6801376" y="6114294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zen</a:t>
            </a:r>
            <a:endParaRPr lang="en-US" i="1" dirty="0"/>
          </a:p>
        </p:txBody>
      </p:sp>
      <p:sp>
        <p:nvSpPr>
          <p:cNvPr id="34" name="TextBox 33"/>
          <p:cNvSpPr txBox="1"/>
          <p:nvPr/>
        </p:nvSpPr>
        <p:spPr>
          <a:xfrm>
            <a:off x="7394518" y="6117666"/>
            <a:ext cx="5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bcd</a:t>
            </a:r>
            <a:endParaRPr lang="en-US" i="1" dirty="0"/>
          </a:p>
        </p:txBody>
      </p:sp>
      <p:sp>
        <p:nvSpPr>
          <p:cNvPr id="36" name="Rectangle 35"/>
          <p:cNvSpPr/>
          <p:nvPr/>
        </p:nvSpPr>
        <p:spPr>
          <a:xfrm>
            <a:off x="6893935" y="6046987"/>
            <a:ext cx="284481" cy="136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459356" y="6035008"/>
            <a:ext cx="284481" cy="1585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6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Highly-occupied </a:t>
            </a:r>
            <a:r>
              <a:rPr lang="en-US" sz="2400" dirty="0" err="1" smtClean="0"/>
              <a:t>Gro</a:t>
            </a:r>
            <a:r>
              <a:rPr lang="en-US" sz="2400" dirty="0" smtClean="0"/>
              <a:t> sites decrease in occupancy at later time stages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788160"/>
            <a:ext cx="7743269" cy="44791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9" y="1788160"/>
            <a:ext cx="7743269" cy="447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0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Groucho spreading is not an obligate feature of repression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74A5-6B21-7D43-AA42-06463E0BF38B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57400"/>
            <a:ext cx="3339074" cy="4124739"/>
          </a:xfrm>
          <a:prstGeom prst="rect">
            <a:avLst/>
          </a:prstGeom>
        </p:spPr>
      </p:pic>
      <p:pic>
        <p:nvPicPr>
          <p:cNvPr id="8" name="Picture 7" descr="analysis_10_binding_per_gene_histogr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996" y="3258813"/>
            <a:ext cx="4274354" cy="203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2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Gro</a:t>
            </a:r>
            <a:r>
              <a:rPr lang="en-US" sz="2400" dirty="0" smtClean="0"/>
              <a:t> associated genes exhibit more discrete </a:t>
            </a:r>
            <a:r>
              <a:rPr lang="en-US" sz="2400" dirty="0" err="1" smtClean="0"/>
              <a:t>Gro</a:t>
            </a:r>
            <a:r>
              <a:rPr lang="en-US" sz="2400" dirty="0" smtClean="0"/>
              <a:t> peaks than expected from a 1:1 gene to recruitment site ratio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18" y="1842217"/>
            <a:ext cx="7425732" cy="429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7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</TotalTime>
  <Words>576</Words>
  <Application>Microsoft Macintosh PowerPoint</Application>
  <PresentationFormat>On-screen Show (4:3)</PresentationFormat>
  <Paragraphs>144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Calibri</vt:lpstr>
      <vt:lpstr>Calibri Light</vt:lpstr>
      <vt:lpstr>Comic Sans MS</vt:lpstr>
      <vt:lpstr>Helvetica</vt:lpstr>
      <vt:lpstr>ＭＳ Ｐゴシック</vt:lpstr>
      <vt:lpstr>Papyrus</vt:lpstr>
      <vt:lpstr>Arial</vt:lpstr>
      <vt:lpstr>Office Theme</vt:lpstr>
      <vt:lpstr>Temporal Analysis of Groucho Mediated Gene Regulation in the Drosophila Embryo</vt:lpstr>
      <vt:lpstr>Groucho (Gro)             Groucho Marx</vt:lpstr>
      <vt:lpstr>Groucho is required by many different DNA-bound repressors</vt:lpstr>
      <vt:lpstr>There is evidence for multiple mechanisms of Gro mediated repression</vt:lpstr>
      <vt:lpstr>Genomic scale analysis will provide significant insight into Groucho’s functions in early fly development</vt:lpstr>
      <vt:lpstr>Groucho recruitment is more dynamic during early developmental stages</vt:lpstr>
      <vt:lpstr>Highly-occupied Gro sites decrease in occupancy at later time stages</vt:lpstr>
      <vt:lpstr>Groucho spreading is not an obligate feature of repression</vt:lpstr>
      <vt:lpstr>Gro associated genes exhibit more discrete Gro peaks than expected from a 1:1 gene to recruitment site ratio</vt:lpstr>
      <vt:lpstr>Gro is predominately recruited inside gene bodies of both regulated and non-regulated genes</vt:lpstr>
      <vt:lpstr>Gro occupancy is predictive of Gro-mediated regulation</vt:lpstr>
      <vt:lpstr>Groucho regulated genes are enriched for stalled PolII</vt:lpstr>
      <vt:lpstr>Gro binding sites are enriched for multiple binding sites, differing by developmental stage</vt:lpstr>
      <vt:lpstr>Gro associates with Dorsal irrespective of Dorsal site affinity</vt:lpstr>
      <vt:lpstr>Gro occupies both Dorsal-dependent and –independent CBP binding sites</vt:lpstr>
      <vt:lpstr>Gro occupies HOTter regions during early time stages</vt:lpstr>
      <vt:lpstr>Gro recruitment is strongly dependent on combinatorial binding with Dorsal plus additional factors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Temporal Analysis of Groucho Mediated Gene Regulation in the Drosophila Embryo</dc:title>
  <dc:creator>Michael Chambers</dc:creator>
  <cp:lastModifiedBy>Michael Chambers</cp:lastModifiedBy>
  <cp:revision>22</cp:revision>
  <dcterms:created xsi:type="dcterms:W3CDTF">2015-10-23T18:05:35Z</dcterms:created>
  <dcterms:modified xsi:type="dcterms:W3CDTF">2015-10-23T20:56:05Z</dcterms:modified>
</cp:coreProperties>
</file>